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Lst>
  <p:notesMasterIdLst>
    <p:notesMasterId r:id="rId97"/>
  </p:notesMasterIdLst>
  <p:sldIdLst>
    <p:sldId id="256" r:id="rId3"/>
    <p:sldId id="452" r:id="rId4"/>
    <p:sldId id="453" r:id="rId5"/>
    <p:sldId id="296" r:id="rId6"/>
    <p:sldId id="469" r:id="rId7"/>
    <p:sldId id="548" r:id="rId8"/>
    <p:sldId id="545" r:id="rId9"/>
    <p:sldId id="546" r:id="rId10"/>
    <p:sldId id="547" r:id="rId11"/>
    <p:sldId id="454" r:id="rId12"/>
    <p:sldId id="470" r:id="rId13"/>
    <p:sldId id="440" r:id="rId14"/>
    <p:sldId id="553" r:id="rId15"/>
    <p:sldId id="552" r:id="rId16"/>
    <p:sldId id="538" r:id="rId17"/>
    <p:sldId id="539" r:id="rId18"/>
    <p:sldId id="540" r:id="rId19"/>
    <p:sldId id="535" r:id="rId20"/>
    <p:sldId id="536" r:id="rId21"/>
    <p:sldId id="537" r:id="rId22"/>
    <p:sldId id="527" r:id="rId23"/>
    <p:sldId id="530" r:id="rId24"/>
    <p:sldId id="531" r:id="rId25"/>
    <p:sldId id="528" r:id="rId26"/>
    <p:sldId id="533" r:id="rId27"/>
    <p:sldId id="534" r:id="rId28"/>
    <p:sldId id="525" r:id="rId29"/>
    <p:sldId id="526" r:id="rId30"/>
    <p:sldId id="441" r:id="rId31"/>
    <p:sldId id="443" r:id="rId32"/>
    <p:sldId id="444" r:id="rId33"/>
    <p:sldId id="445" r:id="rId34"/>
    <p:sldId id="446" r:id="rId35"/>
    <p:sldId id="467" r:id="rId36"/>
    <p:sldId id="549" r:id="rId37"/>
    <p:sldId id="550" r:id="rId38"/>
    <p:sldId id="541" r:id="rId39"/>
    <p:sldId id="447" r:id="rId40"/>
    <p:sldId id="471" r:id="rId41"/>
    <p:sldId id="472" r:id="rId42"/>
    <p:sldId id="473" r:id="rId43"/>
    <p:sldId id="474" r:id="rId44"/>
    <p:sldId id="475" r:id="rId45"/>
    <p:sldId id="476" r:id="rId46"/>
    <p:sldId id="477" r:id="rId47"/>
    <p:sldId id="523" r:id="rId48"/>
    <p:sldId id="479" r:id="rId49"/>
    <p:sldId id="480" r:id="rId50"/>
    <p:sldId id="481" r:id="rId51"/>
    <p:sldId id="482" r:id="rId52"/>
    <p:sldId id="483" r:id="rId53"/>
    <p:sldId id="484" r:id="rId54"/>
    <p:sldId id="551" r:id="rId55"/>
    <p:sldId id="485" r:id="rId56"/>
    <p:sldId id="498" r:id="rId57"/>
    <p:sldId id="520" r:id="rId58"/>
    <p:sldId id="499" r:id="rId59"/>
    <p:sldId id="500" r:id="rId60"/>
    <p:sldId id="502" r:id="rId61"/>
    <p:sldId id="501" r:id="rId62"/>
    <p:sldId id="503" r:id="rId63"/>
    <p:sldId id="504" r:id="rId64"/>
    <p:sldId id="505" r:id="rId65"/>
    <p:sldId id="506" r:id="rId66"/>
    <p:sldId id="507" r:id="rId67"/>
    <p:sldId id="509" r:id="rId68"/>
    <p:sldId id="510" r:id="rId69"/>
    <p:sldId id="511" r:id="rId70"/>
    <p:sldId id="512" r:id="rId71"/>
    <p:sldId id="513" r:id="rId72"/>
    <p:sldId id="515" r:id="rId73"/>
    <p:sldId id="517" r:id="rId74"/>
    <p:sldId id="518" r:id="rId75"/>
    <p:sldId id="519" r:id="rId76"/>
    <p:sldId id="522" r:id="rId77"/>
    <p:sldId id="542" r:id="rId78"/>
    <p:sldId id="543" r:id="rId79"/>
    <p:sldId id="544" r:id="rId80"/>
    <p:sldId id="521" r:id="rId81"/>
    <p:sldId id="486" r:id="rId82"/>
    <p:sldId id="487" r:id="rId83"/>
    <p:sldId id="488" r:id="rId84"/>
    <p:sldId id="490" r:id="rId85"/>
    <p:sldId id="489" r:id="rId86"/>
    <p:sldId id="491" r:id="rId87"/>
    <p:sldId id="492" r:id="rId88"/>
    <p:sldId id="493" r:id="rId89"/>
    <p:sldId id="494" r:id="rId90"/>
    <p:sldId id="495" r:id="rId91"/>
    <p:sldId id="496" r:id="rId92"/>
    <p:sldId id="497" r:id="rId93"/>
    <p:sldId id="516" r:id="rId94"/>
    <p:sldId id="529" r:id="rId95"/>
    <p:sldId id="423" r:id="rId9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Пользователь Windows" initials="ПW" lastIdx="1" clrIdx="0">
    <p:extLst>
      <p:ext uri="{19B8F6BF-5375-455C-9EA6-DF929625EA0E}">
        <p15:presenceInfo xmlns:p15="http://schemas.microsoft.com/office/powerpoint/2012/main" userId="Пользователь Window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100325"/>
    <a:srgbClr val="4F6FA7"/>
    <a:srgbClr val="859CC2"/>
    <a:srgbClr val="0087CD"/>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711" autoAdjust="0"/>
  </p:normalViewPr>
  <p:slideViewPr>
    <p:cSldViewPr snapToGrid="0">
      <p:cViewPr varScale="1">
        <p:scale>
          <a:sx n="90" d="100"/>
          <a:sy n="90" d="100"/>
        </p:scale>
        <p:origin x="149" y="67"/>
      </p:cViewPr>
      <p:guideLst/>
    </p:cSldViewPr>
  </p:slideViewPr>
  <p:outlineViewPr>
    <p:cViewPr>
      <p:scale>
        <a:sx n="33" d="100"/>
        <a:sy n="33" d="100"/>
      </p:scale>
      <p:origin x="0" y="-715"/>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commentAuthors" Target="commentAuthor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12F9A-F145-48FE-904C-B0C902F66C5D}" type="datetimeFigureOut">
              <a:rPr lang="ru-RU" smtClean="0"/>
              <a:t>13.02.2025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10E46-E492-4EA2-A833-12FC92AF49BB}" type="slidenum">
              <a:rPr lang="ru-RU" smtClean="0"/>
              <a:t>‹#›</a:t>
            </a:fld>
            <a:endParaRPr lang="ru-RU"/>
          </a:p>
        </p:txBody>
      </p:sp>
    </p:spTree>
    <p:extLst>
      <p:ext uri="{BB962C8B-B14F-4D97-AF65-F5344CB8AC3E}">
        <p14:creationId xmlns:p14="http://schemas.microsoft.com/office/powerpoint/2010/main" val="3154562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369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995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51293-9EF5-F84D-C767-8B93A2DBB3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3635B-958F-898B-8B8A-DEE2363F2C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862F8-4376-FF35-AA97-C3CD3CF88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8FAE4E-8B57-1239-EAF7-DAC5D102437D}"/>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540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78778-107F-1E0E-5477-5767BB343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3169D-D6D3-2D57-5B83-660BA36337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1B4E1-11DC-2CD5-3D0B-A595FFB046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987D23-9F1F-36C6-CACD-4412AB256C3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625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DDC92-A2E5-D3A4-E041-EE7844935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3EACC-D3D0-789D-730B-6E084B134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D2B093-ADB8-CAD3-324B-7859E337FC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F42E90-7AC9-AC3B-1BC1-F296E7E1D8E6}"/>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1299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C48BD-15C8-F4E9-9D80-663F566AB5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8B81E-3EBA-729D-4C55-C5B1F75D3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F1966-55CF-FA2C-6684-C188649790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4B9F4D-F5D3-B18A-8C5F-257E045EF23E}"/>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865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671E8-35C3-C6DA-B82E-0DFC0A73B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F8FCCA-8EBF-E4C6-1BFC-6FEF43B562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73D0EC-0C6C-BFD1-8154-4A9955F808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043509-CF31-B2FA-870F-30F69C6B65BD}"/>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922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65812-3AFA-EDCE-79F1-503F49484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C03307-B760-3476-0010-CA1637D803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D30BD-4A5A-50B3-9D70-0AD2C482BA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C0A11F-AB68-6553-3991-236D7C6B9CFA}"/>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349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47155-7430-E215-3108-916DFA18E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2DA95-F0CF-05DA-C6AC-FD3BC0B01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ABA5A6-9CA3-AD39-8262-46974EB08F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309037-4A76-8085-C716-E5A807AF8054}"/>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72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CC3-B11B-2AEC-5BD9-2CD30DFF7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4FBE9-8654-280E-2B8C-3CB2015E3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1FD9C8-75AC-531A-C57E-9035A7DA5A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D93113-592C-76B6-870E-B6739DB6F86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391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211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4B185-16B3-6507-5864-55000B2AD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E3E5C-2F31-F05E-CB4F-BBB190DAF9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1CAE1-0BD8-FD8D-392F-5446343BB1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4E8C93-9A8A-8595-8877-05E15F1B44E0}"/>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838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F29C9-D1DE-BD3D-06D0-67B7CBEB6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17BB2-87C8-8314-48FC-F310641CB4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28A858-011F-BF16-014E-832636B471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812E80-661B-5787-3FD0-21ACE73AA0AB}"/>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325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2080B-61F7-A4D8-B7DF-6B64A0BA2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97C74-1BD1-7BF2-C690-BF2A1E23C0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A17925-9290-CE3D-E06A-2095B231B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048C26-4953-6A8F-644C-C2342976FDD7}"/>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169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1BE3B-D1EC-4F86-CBFC-DC5CFAD259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06909-9E2F-9269-D29F-450D549D7D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55E55-ED05-4EA1-D226-1257DF7468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D486FB-8C8F-D5B1-EC64-F4F94282C95C}"/>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747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08216-1541-5410-C7E4-FF3A8C0BE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9C209C-2D57-BFF2-2A8B-D52679F93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B2509F-5890-4A4C-DEE4-B228001F1E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6A570A-60BF-744B-C99C-3F887BD23A40}"/>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46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26103-D5C9-6C69-20AA-971531955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AEF4B-A9C5-3AE4-44DF-EBDF147B5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D3F72F-C8A3-7613-0948-0B1518E663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6B0572-2587-3800-D758-9F96D47A5E97}"/>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726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5D257-31FD-DD04-A844-6E48951BF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2B477-617B-6FE4-60A8-6EB99ABC4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CD5B7-3E76-8194-4C37-A49527B84F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6D4716-AD13-0BEF-06D6-5CEEFE5CFD8B}"/>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5212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8F5A8-1EE4-6FAF-716E-80C72F45C5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BDBFA2-5AD3-819A-7E0F-C5AEC0F25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1F82AD-A1DB-91C0-763D-A6C8BC0D46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44631A-2A68-CA3F-89B5-3A27F5D2D1D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31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577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948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580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092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057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575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053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730AD-90FD-149D-BA98-AE1E3A101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B94DA6-6E15-5839-77FC-8498AE4CE4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BC6E46-B726-6198-F991-BDB4FA949D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9B634C-EFC6-4AAB-D272-7950BDE465B7}"/>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0757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4A357-19A7-85E0-EAF6-19386F638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74CCE-75D9-E32C-65FB-90D89DDA7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CBC57-3EA9-3AC5-2580-925394AA28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56A159-D8BD-3B36-6102-30BF8C956D3F}"/>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120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36DBF-361E-5AFE-19A9-72747FB82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9320A5-ABB3-AED9-5E86-DCABA3E3D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2CCE49-CB2F-71F7-7830-38685F4C7F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C6BBF7-CE78-2050-C47F-CB7B9E05150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218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752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565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71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671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789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842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242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760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411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707C1-288F-E920-6B81-EC192A6D92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754CB-958E-5EAF-CC82-591DFF111F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FB6FA-1CBA-30C6-D833-A9058B72D5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76C16A-4BD6-B554-FA94-8BC4F0D1F004}"/>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220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5783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3692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026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213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40FAF-E37A-EA13-D2B7-E890B2E8C1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9A5AB-8204-927F-68B9-6DBEF4CF38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4FAD9B-1C5D-6079-2C3C-2D3685DB04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2DF9BA-565C-A36B-3356-568B7956A75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319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037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350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94289-1867-92FA-6AE6-D2CF8FFA9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E867F-95C6-9FC0-5C62-EA4168D664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BD0E27-8F6D-C127-E04A-0FCC9AEECD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E7E1E8-CA2D-9298-489D-D7883D1737EB}"/>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149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6F1C9-6270-E306-D86C-AD43D0151B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3E7040-1414-00F9-FB1E-B0625DA8C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404199-A24C-4F75-19EC-B66576B71D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D9A6A0-ADFD-351C-2173-126CD8CAB44B}"/>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845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98326-7D01-2983-4B97-3AF13BFDD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CE8AA-9376-D2BE-9781-12B4CA491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A78A4-7B28-7975-93FB-8331DA3A55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D2E506-3A44-882F-7EBA-E658774F97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4824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AB472-1E9F-3FC6-637E-F031DA4EF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4592A-7447-CE0C-938C-1016BE5F7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9E397-ABD0-01A3-A0D8-5A613952A0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50A0D2-31B0-064D-095F-E0F72FA349BF}"/>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691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B51BF-49B6-4519-5245-DC6F15CD3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1AB0F-5603-959F-1CA5-567F8C5FF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1DE632-9956-3769-92D7-FA402F98F1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2BC20-C044-B185-3B8B-ACA7E7253F0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1820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2E17D-73D4-2C99-C7FB-656F41F3E2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B57EF-6356-2428-33C1-554D3CB54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E572A-799F-C328-6D75-160E25640B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A16D95-2629-90BE-E297-C582C247A0E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01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E70F9-A652-1337-E056-8B9A7AF7D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95987-4894-4F1E-3548-5DF1DC59F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C6FEA8-2F88-BD29-58B2-CA6B893EFF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52A988-978E-AFF1-26C8-F8F5F8BA4177}"/>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3701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E2143-D046-FA7F-B27C-933B9FE1B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13119C-78F7-4EC7-7D18-599D1EEC8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9982C-AE8F-29F3-3295-86B63E87D3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17265E-DD8D-449A-A549-8FAFEF3A0F1C}"/>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11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BD8F3-E2D2-B5F7-8B9E-B72DC8065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88E91-B007-0CA0-0BBD-D41658147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CC675D-9FBF-62B2-6257-1948AADF2F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036908-DC52-6146-BBC4-442990782E20}"/>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1418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496B6-9E23-257D-B476-F4A0C0A57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3977CF-5C5A-1FF2-F361-FD8E103C8C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E25A6-141B-7CEB-7F4B-3D201CD46B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CC6A65-8146-3375-9468-89DB874C671F}"/>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6106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368B0-ADAD-4F22-F5E5-2603E829A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6FAE5-5598-9313-598A-B9049C9351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0294DA-E906-75F0-3AF0-76CB455FBC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B31F26-A634-AD87-C595-F3099C761906}"/>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11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5DAEB-65B5-B958-F82D-C2B0620A3E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F1B37-7523-8FB8-20A4-F85F96F77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ADD82-4A2E-11EC-BFBD-E84669EE24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816031-1791-A177-808A-76CF4C0ED9E4}"/>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824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D78D3-9553-CAD0-52E4-7F9A55893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8FC16-7010-B04E-98B8-9888AA4996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C104A5-BD0F-0CEF-9FD8-4DA733B161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124B84-4F03-7869-81C4-26C2860D61B7}"/>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07936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E35B5-A79F-D20E-09C5-B5497E734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7936C-C06A-0E9B-7449-524AC8607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E3E88E-3DA9-D3B8-7373-6462FBF2D1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04FFFA-B902-8C23-3D91-30941328806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0632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26C7D-1333-66A8-A2BA-53E05B6B8B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8B303-5957-421D-8562-45661DA6D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BE8F5A-6491-150F-A988-0A0CB40A20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7D5AE4-6226-75D5-CE91-FFFED52F55BE}"/>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0196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C8E4-B345-043E-29FB-BD250A0BA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149A3-EC61-7DED-F69C-63E120977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BEFDA9-7B0F-13D2-CC8F-5C494ED87D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AB7762-4CB5-81C5-0957-646FF655F57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06701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7222B-BC3E-D3F2-DF5F-95AEAC777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9F032-2CE2-47E2-A764-FC0FB13BD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1CE31-84B7-EFFC-053A-926030D3ED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3604C8-44D6-0DBE-3866-299F6B00A8D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3340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04D4D-271F-884E-E110-058321B80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FF32E-2CAE-EC88-3C39-B323EB0D9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2E3E5-0DC3-C59D-61FA-C8E2D98BEB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16B4FC-43AC-CA32-4891-99E435C8AF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2468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69F2-3E9D-7043-752A-67C1E25C4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2D23E5-B07A-0F11-CAB4-238E75404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C070B-8E38-9AE1-538B-2472A3DA9F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1EEE21-CBE5-E0D5-773F-2BDA90ED750C}"/>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6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286CD-3A33-C932-E996-F1CEC285E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0201D-5EF6-A62C-B41F-F31629D97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8BA6F5-2090-A343-771F-EE1F139A63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447375-07B2-853F-76D3-75CFDCEEF75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1073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DC182-DF19-7F69-2500-AE96B567CD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B98789-F6CA-D6CC-1F79-7423F4DF1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AD7B49-2366-C7FD-12A9-74DDDF2BB6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130CAE-339B-9572-3BA7-600018403F8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2668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03E50-CAE1-C058-5CE9-22E721A33F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184F8-FAD1-B377-BAAF-077564921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8AD7B-7206-E41A-EB6F-EA5F55C8C6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9628EB-2E63-0E46-7641-DCBF5727A42A}"/>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9452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71121-4927-7DCF-6CAA-DD4719B7F8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87AD58-5AEF-5B99-4857-1D45E2DC35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03A422-3056-3751-9744-8DE319AE43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7816FB-2B0F-B826-75BE-E2C6467331EF}"/>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6600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F142C-F3E3-DB5E-339C-766A6083C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CA007-B6FA-8305-4C9D-D18DA6B968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53183B-A2DD-0754-9240-882C9454AE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AF97E7-3C39-1A7E-DA73-14BE1C0901C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9063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75272-F297-34AF-6CE8-969023867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106256-7A87-D50D-C5DB-61B29F496A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3F545-D99F-15CE-2106-2C223BAF64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6AB8BB-C459-9DE4-799A-2E591ED0118C}"/>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3822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99A7C-EC81-E5AC-3EF6-3CB8EB70A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6D7CA-CA89-CFE2-E6A9-6A9FBB609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769D1-75DB-2210-E692-3EDCDF532B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DC72AD-9DEB-B113-92A0-594E16815D3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54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41F8D-7A4A-6EE8-2B10-926CAF961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9848A-108E-6DA0-9177-B6C28BF923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6754BF-D340-B42E-64B9-59DBCE2672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7DFCC8-FE55-5121-F73C-319653E5389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8087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E20FA-D4A4-57B6-4AA4-8CAAAD7DB3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FBE7B-0BC7-34E0-9268-6EDCB1EC7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F84540-A4AE-2F7C-8EF7-7D96128829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CD0D0F-B5F3-4F1C-B1FB-A2627B19BD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758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2D776-F361-5BB0-047A-5B0BC3E05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8430D0-536B-C2F0-610A-D0CAD46CAE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05815D-0868-2CAA-F3E2-686689C45D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95AF3A-DC45-03CC-979F-1EC78ACF510B}"/>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0892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D25FD-41BE-33F1-578B-C1D648754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3A5783-7501-0599-5364-5886A2DFC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5E6D5-E73F-F258-2EA9-B52F01B0E7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7BF3D0-3E2A-B906-C2E7-9F1477F5D240}"/>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871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A4276-E7FD-3EDD-C7B4-8B1C8B243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8386CC-D3BF-663F-405A-5DC081090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4F604F-B78C-728B-B85A-5D7A2449A6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135095-41EA-AAA6-B7F0-CC672A75499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9727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5FBE5-BE68-E030-F684-EAD165555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0FD3E-EFAE-C75E-FCAA-1D7FDDBF3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86DD41-13A2-F0C8-2BE9-767CA620D3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41F229-DC61-2AF4-38F3-003BDCF02A56}"/>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5645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A8E70-5F05-CBF6-9E14-87AA772436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AB421E-E11F-F007-5F79-2E0DC7531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7ED64-BDB5-ED3D-1D24-FAE57985FC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96D7E3-1D81-C581-EFEE-8F9B16B5F21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564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57B7F-2186-F984-2FFA-4C5E2B2860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644B2-0CBE-BA3A-0AD4-577B91310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3FF04F-66E6-BCA5-30B5-4E62F834B8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E84EE0-C37E-2334-00B1-7F11ED9DF86B}"/>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794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34B06-4B99-C698-EEE0-47B655D29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EBF7F5-ADDF-78D0-01BE-8A4D9D85B8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78D6AD-AC64-9A50-2345-0EF274C5B4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F4567A-5AD2-46B0-B7AF-0FC7EC9A62E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5874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AC5BA-BE1E-5923-67C5-14CF3A7BB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DB357-E3E1-F8C8-956B-11FE9870F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D3372-0DAC-98D0-9E2C-4E731A5296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22A9F1-52B0-C18D-1800-424F00F8D58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5406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60E0A-8DAD-5CF8-A6CF-E108ABC033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2CDB5E-190E-1E39-C6F3-E57B7BF5D7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C346C-4F40-8886-7439-0EBC141697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B393F8-F396-C1DC-4934-598B4A16F127}"/>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8301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0AAE7-EB57-F063-39A2-4F7FF2587E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49936-0F9E-AA79-A63A-8F37D9184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93D33-CEE5-3B25-25FF-14B8BBB917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540147-07C8-2B06-7041-0ED48212BA9F}"/>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1704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54EF7-6E4B-2D66-D321-CC9AB89755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68860-2422-6A06-655B-7F1447100C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BB103-D2AB-2260-D974-68A9B8E91D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1052E9-2DAD-180D-D010-23B1ECAD0BD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7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C8B78-0AFA-240F-F2EF-8DB35B2FE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D732A3-3F69-864A-F20E-89F3A395B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3EF52-F167-6FCD-52F4-2FFC6A1F2F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36D842-D574-1F3B-2757-9A49633CE08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1433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1D967-BB99-9EF8-0434-D0B423BF2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F3AB3-3719-9DCE-0EC7-88D7272D1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ECA2BA-38FC-C473-0AAF-15A410DB00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56C442-4378-39F4-672E-2CD27FC13EC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939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9588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DB7B1-B026-7204-90C9-DC1222D914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30769E-AC99-B81A-F417-B2C8FB9B06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DFF17-1BF9-827D-93DE-0A5187BE76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88B6E7-567E-F78F-C3B7-DA70140A6DD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2726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90716-1E46-4CC9-69DE-ABC3B21D1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B11174-815F-04AC-4D99-233A7BD67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6BDFA9-699E-6037-2DF4-2F660A8295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3E0DCC-8661-92E3-844F-CFF38F8BB25F}"/>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6948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CE772-E13F-9B39-8461-02987491C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9DBF9-3827-8055-26B1-A2704ADC0C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D8147B-51DE-7EA9-5688-FB2057CEEB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266548-7781-86CC-E358-4F90D0EBEEC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162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http://4F2CEA769348BDF2C817421A41DC4CB7.dms.sberbank.ru/4F2CEA769348BDF2C817421A41DC4CB7-77DC0C6C59FDB05B13848617B4B420E2-DA25485C02A5D4E035906E817518023F/1.png" TargetMode="External"/><Relationship Id="rId2" Type="http://schemas.openxmlformats.org/officeDocument/2006/relationships/image" Target="http://4F2CEA769348BDF2C817421A41DC4CB7.dms.sberbank.ru/4F2CEA769348BDF2C817421A41DC4CB7-77DC0C6C59FDB05B13848617B4B420E2-62FA4B8CE5C1232A9B032074735A8EF4/1.png"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http://4F2CEA769348BDF2C817421A41DC4CB7.dms.sberbank.ru/4F2CEA769348BDF2C817421A41DC4CB7-77DC0C6C59FDB05B13848617B4B420E2-DA25485C02A5D4E035906E817518023F/1.pn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pic>
        <p:nvPicPr>
          <p:cNvPr id="2153" name="Рисунок 2152"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157" name="Рисунок 2156"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161" name="Рисунок 2160"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165" name="Рисунок 2164"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169" name="Рисунок 2168"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173" name="Рисунок 2172"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177" name="Рисунок 2176"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181" name="Рисунок 2180"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185" name="Рисунок 2184"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189" name="Рисунок 2188"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193" name="Рисунок 2192"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197" name="Рисунок 2196"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201" name="Рисунок 2200"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205" name="Рисунок 2204"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209" name="Рисунок 2208"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213" name="Рисунок 2212"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217" name="Рисунок 2216"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221" name="Рисунок 2220"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225" name="Рисунок 2224"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229" name="Рисунок 2228" descr="http://4F2CEA769348BDF2C817421A41DC4CB7.dms.sberbank.ru/4F2CEA769348BDF2C817421A41DC4CB7-77DC0C6C59FDB05B13848617B4B420E2-62FA4B8CE5C1232A9B032074735A8EF4/1.png"/>
          <p:cNvPicPr>
            <a:picLocks/>
          </p:cNvPicPr>
          <p:nvPr userDrawn="1"/>
        </p:nvPicPr>
        <p:blipFill>
          <a:blip r:link="rId2">
            <a:extLst>
              <a:ext uri="{28A0092B-C50C-407E-A947-70E740481C1C}">
                <a14:useLocalDpi xmlns:a14="http://schemas.microsoft.com/office/drawing/2010/main" val="0"/>
              </a:ext>
            </a:extLst>
          </a:blip>
          <a:stretch>
            <a:fillRect/>
          </a:stretch>
        </p:blipFill>
        <p:spPr>
          <a:xfrm>
            <a:off x="0" y="0"/>
            <a:ext cx="1059" cy="1059"/>
          </a:xfrm>
          <a:prstGeom prst="rect">
            <a:avLst/>
          </a:prstGeom>
        </p:spPr>
      </p:pic>
      <p:pic>
        <p:nvPicPr>
          <p:cNvPr id="2" name="Рисунок 1" descr="http://4F2CEA769348BDF2C817421A41DC4CB7.dms.sberbank.ru/4F2CEA769348BDF2C817421A41DC4CB7-77DC0C6C59FDB05B13848617B4B420E2-DA25485C02A5D4E035906E817518023F/1.png"/>
          <p:cNvPicPr>
            <a:picLocks/>
          </p:cNvPicPr>
          <p:nvPr userDrawn="1"/>
        </p:nvPicPr>
        <p:blipFill>
          <a:blip r:link="rId3"/>
          <a:stretch>
            <a:fillRect/>
          </a:stretch>
        </p:blipFill>
        <p:spPr>
          <a:xfrm>
            <a:off x="0" y="0"/>
            <a:ext cx="1588" cy="1588"/>
          </a:xfrm>
          <a:prstGeom prst="rect">
            <a:avLst/>
          </a:prstGeom>
        </p:spPr>
      </p:pic>
      <p:pic>
        <p:nvPicPr>
          <p:cNvPr id="3" name="Рисунок 2" descr="http://4F2CEA769348BDF2C817421A41DC4CB7.dms.sberbank.ru/4F2CEA769348BDF2C817421A41DC4CB7-77DC0C6C59FDB05B13848617B4B420E2-DA25485C02A5D4E035906E817518023F/1.png"/>
          <p:cNvPicPr>
            <a:picLocks/>
          </p:cNvPicPr>
          <p:nvPr userDrawn="1"/>
        </p:nvPicPr>
        <p:blipFill>
          <a:blip r:link="rId3"/>
          <a:stretch>
            <a:fillRect/>
          </a:stretch>
        </p:blipFill>
        <p:spPr>
          <a:xfrm>
            <a:off x="0" y="0"/>
            <a:ext cx="1588" cy="1588"/>
          </a:xfrm>
          <a:prstGeom prst="rect">
            <a:avLst/>
          </a:prstGeom>
        </p:spPr>
      </p:pic>
    </p:spTree>
    <p:extLst>
      <p:ext uri="{BB962C8B-B14F-4D97-AF65-F5344CB8AC3E}">
        <p14:creationId xmlns:p14="http://schemas.microsoft.com/office/powerpoint/2010/main" val="249730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42CE3D-4A76-8443-BF81-F568CBB0E20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A5D1546-7D82-364A-A581-BA16404DB23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58E82F4B-0837-4047-8ACE-CD2EC7E269A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F265306E-9A2A-514D-B638-DB8CF1E63E9C}"/>
              </a:ext>
            </a:extLst>
          </p:cNvPr>
          <p:cNvSpPr>
            <a:spLocks noGrp="1"/>
          </p:cNvSpPr>
          <p:nvPr>
            <p:ph type="dt" sz="half" idx="10"/>
          </p:nvPr>
        </p:nvSpPr>
        <p:spPr/>
        <p:txBody>
          <a:bodyPr/>
          <a:lstStyle/>
          <a:p>
            <a:fld id="{4785B7E8-691B-8D47-9518-292B472426B0}" type="datetimeFigureOut">
              <a:rPr lang="ru-RU" smtClean="0"/>
              <a:t>13.02.2025</a:t>
            </a:fld>
            <a:endParaRPr lang="ru-RU"/>
          </a:p>
        </p:txBody>
      </p:sp>
      <p:sp>
        <p:nvSpPr>
          <p:cNvPr id="6" name="Нижний колонтитул 5">
            <a:extLst>
              <a:ext uri="{FF2B5EF4-FFF2-40B4-BE49-F238E27FC236}">
                <a16:creationId xmlns:a16="http://schemas.microsoft.com/office/drawing/2014/main" id="{37DCE44E-B5B3-C745-9689-CC02AF5AC44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F379202-D347-4F46-99D7-26AAFC1CDEC8}"/>
              </a:ext>
            </a:extLst>
          </p:cNvPr>
          <p:cNvSpPr>
            <a:spLocks noGrp="1"/>
          </p:cNvSpPr>
          <p:nvPr>
            <p:ph type="sldNum" sz="quarter" idx="12"/>
          </p:nvPr>
        </p:nvSpPr>
        <p:spPr/>
        <p:txBody>
          <a:bodyPr/>
          <a:lstStyle/>
          <a:p>
            <a:fld id="{80C10472-8F15-F044-BBFE-67E81039B663}" type="slidenum">
              <a:rPr lang="ru-RU" smtClean="0"/>
              <a:t>‹#›</a:t>
            </a:fld>
            <a:endParaRPr lang="ru-RU"/>
          </a:p>
        </p:txBody>
      </p:sp>
    </p:spTree>
    <p:extLst>
      <p:ext uri="{BB962C8B-B14F-4D97-AF65-F5344CB8AC3E}">
        <p14:creationId xmlns:p14="http://schemas.microsoft.com/office/powerpoint/2010/main" val="3067545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C070B5-DD8E-5B4F-B6F5-268ABCC9D37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20AE1C3-27AD-A443-A1BC-159798BCF1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17B3E58-A391-344D-9110-84AA84FC0F6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A22F353-494D-8B4A-AA58-E020F99E38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5A655D0-7B30-5F40-BD39-30986AD61971}"/>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67A0CBE-7A9B-A748-B4F6-745EC423073B}"/>
              </a:ext>
            </a:extLst>
          </p:cNvPr>
          <p:cNvSpPr>
            <a:spLocks noGrp="1"/>
          </p:cNvSpPr>
          <p:nvPr>
            <p:ph type="dt" sz="half" idx="10"/>
          </p:nvPr>
        </p:nvSpPr>
        <p:spPr/>
        <p:txBody>
          <a:bodyPr/>
          <a:lstStyle/>
          <a:p>
            <a:fld id="{4785B7E8-691B-8D47-9518-292B472426B0}" type="datetimeFigureOut">
              <a:rPr lang="ru-RU" smtClean="0"/>
              <a:t>13.02.2025</a:t>
            </a:fld>
            <a:endParaRPr lang="ru-RU"/>
          </a:p>
        </p:txBody>
      </p:sp>
      <p:sp>
        <p:nvSpPr>
          <p:cNvPr id="8" name="Нижний колонтитул 7">
            <a:extLst>
              <a:ext uri="{FF2B5EF4-FFF2-40B4-BE49-F238E27FC236}">
                <a16:creationId xmlns:a16="http://schemas.microsoft.com/office/drawing/2014/main" id="{5A615213-D8D0-734F-AAE3-65F22E8A3214}"/>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01136D50-0B40-B547-BCCC-F1B7CB11F98B}"/>
              </a:ext>
            </a:extLst>
          </p:cNvPr>
          <p:cNvSpPr>
            <a:spLocks noGrp="1"/>
          </p:cNvSpPr>
          <p:nvPr>
            <p:ph type="sldNum" sz="quarter" idx="12"/>
          </p:nvPr>
        </p:nvSpPr>
        <p:spPr/>
        <p:txBody>
          <a:bodyPr/>
          <a:lstStyle/>
          <a:p>
            <a:fld id="{80C10472-8F15-F044-BBFE-67E81039B663}" type="slidenum">
              <a:rPr lang="ru-RU" smtClean="0"/>
              <a:t>‹#›</a:t>
            </a:fld>
            <a:endParaRPr lang="ru-RU"/>
          </a:p>
        </p:txBody>
      </p:sp>
    </p:spTree>
    <p:extLst>
      <p:ext uri="{BB962C8B-B14F-4D97-AF65-F5344CB8AC3E}">
        <p14:creationId xmlns:p14="http://schemas.microsoft.com/office/powerpoint/2010/main" val="1555404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C88B42-5D33-0343-9677-83457331824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AEB556AD-C5CC-404E-A8D2-37679F429A70}"/>
              </a:ext>
            </a:extLst>
          </p:cNvPr>
          <p:cNvSpPr>
            <a:spLocks noGrp="1"/>
          </p:cNvSpPr>
          <p:nvPr>
            <p:ph type="dt" sz="half" idx="10"/>
          </p:nvPr>
        </p:nvSpPr>
        <p:spPr/>
        <p:txBody>
          <a:bodyPr/>
          <a:lstStyle/>
          <a:p>
            <a:fld id="{4785B7E8-691B-8D47-9518-292B472426B0}" type="datetimeFigureOut">
              <a:rPr lang="ru-RU" smtClean="0"/>
              <a:t>13.02.2025</a:t>
            </a:fld>
            <a:endParaRPr lang="ru-RU"/>
          </a:p>
        </p:txBody>
      </p:sp>
      <p:sp>
        <p:nvSpPr>
          <p:cNvPr id="4" name="Нижний колонтитул 3">
            <a:extLst>
              <a:ext uri="{FF2B5EF4-FFF2-40B4-BE49-F238E27FC236}">
                <a16:creationId xmlns:a16="http://schemas.microsoft.com/office/drawing/2014/main" id="{E70688FD-3FD8-F74D-804C-69A446824B82}"/>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DA8DBF8-FB6D-6346-B2D7-9084C0CCD30A}"/>
              </a:ext>
            </a:extLst>
          </p:cNvPr>
          <p:cNvSpPr>
            <a:spLocks noGrp="1"/>
          </p:cNvSpPr>
          <p:nvPr>
            <p:ph type="sldNum" sz="quarter" idx="12"/>
          </p:nvPr>
        </p:nvSpPr>
        <p:spPr/>
        <p:txBody>
          <a:bodyPr/>
          <a:lstStyle/>
          <a:p>
            <a:fld id="{80C10472-8F15-F044-BBFE-67E81039B663}" type="slidenum">
              <a:rPr lang="ru-RU" smtClean="0"/>
              <a:t>‹#›</a:t>
            </a:fld>
            <a:endParaRPr lang="ru-RU"/>
          </a:p>
        </p:txBody>
      </p:sp>
    </p:spTree>
    <p:extLst>
      <p:ext uri="{BB962C8B-B14F-4D97-AF65-F5344CB8AC3E}">
        <p14:creationId xmlns:p14="http://schemas.microsoft.com/office/powerpoint/2010/main" val="507343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CE80594-F72C-7442-B82E-AA72F59D3717}"/>
              </a:ext>
            </a:extLst>
          </p:cNvPr>
          <p:cNvSpPr>
            <a:spLocks noGrp="1"/>
          </p:cNvSpPr>
          <p:nvPr>
            <p:ph type="dt" sz="half" idx="10"/>
          </p:nvPr>
        </p:nvSpPr>
        <p:spPr/>
        <p:txBody>
          <a:bodyPr/>
          <a:lstStyle/>
          <a:p>
            <a:fld id="{4785B7E8-691B-8D47-9518-292B472426B0}" type="datetimeFigureOut">
              <a:rPr lang="ru-RU" smtClean="0"/>
              <a:t>13.02.2025</a:t>
            </a:fld>
            <a:endParaRPr lang="ru-RU"/>
          </a:p>
        </p:txBody>
      </p:sp>
      <p:sp>
        <p:nvSpPr>
          <p:cNvPr id="3" name="Нижний колонтитул 2">
            <a:extLst>
              <a:ext uri="{FF2B5EF4-FFF2-40B4-BE49-F238E27FC236}">
                <a16:creationId xmlns:a16="http://schemas.microsoft.com/office/drawing/2014/main" id="{AEB2F5C7-68F8-E341-952C-A0E9531D5DD4}"/>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E8FAE3-84C0-AA4F-84D7-675A81C700A5}"/>
              </a:ext>
            </a:extLst>
          </p:cNvPr>
          <p:cNvSpPr>
            <a:spLocks noGrp="1"/>
          </p:cNvSpPr>
          <p:nvPr>
            <p:ph type="sldNum" sz="quarter" idx="12"/>
          </p:nvPr>
        </p:nvSpPr>
        <p:spPr/>
        <p:txBody>
          <a:bodyPr/>
          <a:lstStyle/>
          <a:p>
            <a:fld id="{80C10472-8F15-F044-BBFE-67E81039B663}" type="slidenum">
              <a:rPr lang="ru-RU" smtClean="0"/>
              <a:t>‹#›</a:t>
            </a:fld>
            <a:endParaRPr lang="ru-RU"/>
          </a:p>
        </p:txBody>
      </p:sp>
    </p:spTree>
    <p:extLst>
      <p:ext uri="{BB962C8B-B14F-4D97-AF65-F5344CB8AC3E}">
        <p14:creationId xmlns:p14="http://schemas.microsoft.com/office/powerpoint/2010/main" val="2139889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A50352-5BA3-D848-84A9-FD89FAF9B45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AEF47A3D-8ED4-6F42-8061-8C881E8818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3AEC41E-F240-F24B-91D9-EC570EE456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28577C7-2FF9-7148-A7C7-7184DF216AD4}"/>
              </a:ext>
            </a:extLst>
          </p:cNvPr>
          <p:cNvSpPr>
            <a:spLocks noGrp="1"/>
          </p:cNvSpPr>
          <p:nvPr>
            <p:ph type="dt" sz="half" idx="10"/>
          </p:nvPr>
        </p:nvSpPr>
        <p:spPr/>
        <p:txBody>
          <a:bodyPr/>
          <a:lstStyle/>
          <a:p>
            <a:fld id="{4785B7E8-691B-8D47-9518-292B472426B0}" type="datetimeFigureOut">
              <a:rPr lang="ru-RU" smtClean="0"/>
              <a:t>13.02.2025</a:t>
            </a:fld>
            <a:endParaRPr lang="ru-RU"/>
          </a:p>
        </p:txBody>
      </p:sp>
      <p:sp>
        <p:nvSpPr>
          <p:cNvPr id="6" name="Нижний колонтитул 5">
            <a:extLst>
              <a:ext uri="{FF2B5EF4-FFF2-40B4-BE49-F238E27FC236}">
                <a16:creationId xmlns:a16="http://schemas.microsoft.com/office/drawing/2014/main" id="{4539AC16-8907-8946-8017-60E7716AB70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A528CF3-5A9D-514A-8FD5-BCA004995D48}"/>
              </a:ext>
            </a:extLst>
          </p:cNvPr>
          <p:cNvSpPr>
            <a:spLocks noGrp="1"/>
          </p:cNvSpPr>
          <p:nvPr>
            <p:ph type="sldNum" sz="quarter" idx="12"/>
          </p:nvPr>
        </p:nvSpPr>
        <p:spPr/>
        <p:txBody>
          <a:bodyPr/>
          <a:lstStyle/>
          <a:p>
            <a:fld id="{80C10472-8F15-F044-BBFE-67E81039B663}" type="slidenum">
              <a:rPr lang="ru-RU" smtClean="0"/>
              <a:t>‹#›</a:t>
            </a:fld>
            <a:endParaRPr lang="ru-RU"/>
          </a:p>
        </p:txBody>
      </p:sp>
    </p:spTree>
    <p:extLst>
      <p:ext uri="{BB962C8B-B14F-4D97-AF65-F5344CB8AC3E}">
        <p14:creationId xmlns:p14="http://schemas.microsoft.com/office/powerpoint/2010/main" val="1215335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275B4A-F920-8348-8CAB-F5A5712C23B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2E7A4073-3466-5B41-8CC1-EFE02D4C88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17AD1EDB-A4A5-6643-A693-4D797AB74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09B6766-9796-1F4C-BEE8-9BC51C390544}"/>
              </a:ext>
            </a:extLst>
          </p:cNvPr>
          <p:cNvSpPr>
            <a:spLocks noGrp="1"/>
          </p:cNvSpPr>
          <p:nvPr>
            <p:ph type="dt" sz="half" idx="10"/>
          </p:nvPr>
        </p:nvSpPr>
        <p:spPr/>
        <p:txBody>
          <a:bodyPr/>
          <a:lstStyle/>
          <a:p>
            <a:fld id="{4785B7E8-691B-8D47-9518-292B472426B0}" type="datetimeFigureOut">
              <a:rPr lang="ru-RU" smtClean="0"/>
              <a:t>13.02.2025</a:t>
            </a:fld>
            <a:endParaRPr lang="ru-RU"/>
          </a:p>
        </p:txBody>
      </p:sp>
      <p:sp>
        <p:nvSpPr>
          <p:cNvPr id="6" name="Нижний колонтитул 5">
            <a:extLst>
              <a:ext uri="{FF2B5EF4-FFF2-40B4-BE49-F238E27FC236}">
                <a16:creationId xmlns:a16="http://schemas.microsoft.com/office/drawing/2014/main" id="{2AB463B6-9437-D140-B8FB-F84E6587C3D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CC9C0B5-9496-4240-92F9-32131E8113E6}"/>
              </a:ext>
            </a:extLst>
          </p:cNvPr>
          <p:cNvSpPr>
            <a:spLocks noGrp="1"/>
          </p:cNvSpPr>
          <p:nvPr>
            <p:ph type="sldNum" sz="quarter" idx="12"/>
          </p:nvPr>
        </p:nvSpPr>
        <p:spPr/>
        <p:txBody>
          <a:bodyPr/>
          <a:lstStyle/>
          <a:p>
            <a:fld id="{80C10472-8F15-F044-BBFE-67E81039B663}" type="slidenum">
              <a:rPr lang="ru-RU" smtClean="0"/>
              <a:t>‹#›</a:t>
            </a:fld>
            <a:endParaRPr lang="ru-RU"/>
          </a:p>
        </p:txBody>
      </p:sp>
    </p:spTree>
    <p:extLst>
      <p:ext uri="{BB962C8B-B14F-4D97-AF65-F5344CB8AC3E}">
        <p14:creationId xmlns:p14="http://schemas.microsoft.com/office/powerpoint/2010/main" val="1725095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45579F-F2B7-FF4A-9310-E5943D54714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591CBB7-42A2-0641-B2B2-DFB22291AD15}"/>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4549E23-49D1-9C41-9BAC-B8405130773E}"/>
              </a:ext>
            </a:extLst>
          </p:cNvPr>
          <p:cNvSpPr>
            <a:spLocks noGrp="1"/>
          </p:cNvSpPr>
          <p:nvPr>
            <p:ph type="dt" sz="half" idx="10"/>
          </p:nvPr>
        </p:nvSpPr>
        <p:spPr/>
        <p:txBody>
          <a:bodyPr/>
          <a:lstStyle/>
          <a:p>
            <a:fld id="{4785B7E8-691B-8D47-9518-292B472426B0}" type="datetimeFigureOut">
              <a:rPr lang="ru-RU" smtClean="0"/>
              <a:t>13.02.2025</a:t>
            </a:fld>
            <a:endParaRPr lang="ru-RU"/>
          </a:p>
        </p:txBody>
      </p:sp>
      <p:sp>
        <p:nvSpPr>
          <p:cNvPr id="5" name="Нижний колонтитул 4">
            <a:extLst>
              <a:ext uri="{FF2B5EF4-FFF2-40B4-BE49-F238E27FC236}">
                <a16:creationId xmlns:a16="http://schemas.microsoft.com/office/drawing/2014/main" id="{3E8C05DF-1F64-FF43-9043-630255977AA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D15EDC6-97F0-3248-8235-A35F2B354561}"/>
              </a:ext>
            </a:extLst>
          </p:cNvPr>
          <p:cNvSpPr>
            <a:spLocks noGrp="1"/>
          </p:cNvSpPr>
          <p:nvPr>
            <p:ph type="sldNum" sz="quarter" idx="12"/>
          </p:nvPr>
        </p:nvSpPr>
        <p:spPr/>
        <p:txBody>
          <a:bodyPr/>
          <a:lstStyle/>
          <a:p>
            <a:fld id="{80C10472-8F15-F044-BBFE-67E81039B663}" type="slidenum">
              <a:rPr lang="ru-RU" smtClean="0"/>
              <a:t>‹#›</a:t>
            </a:fld>
            <a:endParaRPr lang="ru-RU"/>
          </a:p>
        </p:txBody>
      </p:sp>
    </p:spTree>
    <p:extLst>
      <p:ext uri="{BB962C8B-B14F-4D97-AF65-F5344CB8AC3E}">
        <p14:creationId xmlns:p14="http://schemas.microsoft.com/office/powerpoint/2010/main" val="2086792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2B5B58DA-0A46-A741-B499-D4DDF0D4FBE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98742383-C8F6-A749-A7AB-72D48D35E04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CD8B73E-BADB-0947-A120-C1D8A50B975E}"/>
              </a:ext>
            </a:extLst>
          </p:cNvPr>
          <p:cNvSpPr>
            <a:spLocks noGrp="1"/>
          </p:cNvSpPr>
          <p:nvPr>
            <p:ph type="dt" sz="half" idx="10"/>
          </p:nvPr>
        </p:nvSpPr>
        <p:spPr/>
        <p:txBody>
          <a:bodyPr/>
          <a:lstStyle/>
          <a:p>
            <a:fld id="{4785B7E8-691B-8D47-9518-292B472426B0}" type="datetimeFigureOut">
              <a:rPr lang="ru-RU" smtClean="0"/>
              <a:t>13.02.2025</a:t>
            </a:fld>
            <a:endParaRPr lang="ru-RU"/>
          </a:p>
        </p:txBody>
      </p:sp>
      <p:sp>
        <p:nvSpPr>
          <p:cNvPr id="5" name="Нижний колонтитул 4">
            <a:extLst>
              <a:ext uri="{FF2B5EF4-FFF2-40B4-BE49-F238E27FC236}">
                <a16:creationId xmlns:a16="http://schemas.microsoft.com/office/drawing/2014/main" id="{4DE7CC16-E893-284E-B19B-B201F8883D9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28E2736-1E25-1345-858D-46F7D573187C}"/>
              </a:ext>
            </a:extLst>
          </p:cNvPr>
          <p:cNvSpPr>
            <a:spLocks noGrp="1"/>
          </p:cNvSpPr>
          <p:nvPr>
            <p:ph type="sldNum" sz="quarter" idx="12"/>
          </p:nvPr>
        </p:nvSpPr>
        <p:spPr/>
        <p:txBody>
          <a:bodyPr/>
          <a:lstStyle/>
          <a:p>
            <a:fld id="{80C10472-8F15-F044-BBFE-67E81039B663}" type="slidenum">
              <a:rPr lang="ru-RU" smtClean="0"/>
              <a:t>‹#›</a:t>
            </a:fld>
            <a:endParaRPr lang="ru-RU"/>
          </a:p>
        </p:txBody>
      </p:sp>
    </p:spTree>
    <p:extLst>
      <p:ext uri="{BB962C8B-B14F-4D97-AF65-F5344CB8AC3E}">
        <p14:creationId xmlns:p14="http://schemas.microsoft.com/office/powerpoint/2010/main" val="4110727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10240AAC-6D9F-5EF8-5A25-C8F496A9357E}"/>
              </a:ext>
            </a:extLst>
          </p:cNvPr>
          <p:cNvSpPr>
            <a:spLocks noGrp="1"/>
          </p:cNvSpPr>
          <p:nvPr>
            <p:ph type="sldNum" sz="quarter" idx="10"/>
          </p:nvPr>
        </p:nvSpPr>
        <p:spPr/>
        <p:txBody>
          <a:bodyPr/>
          <a:lstStyle/>
          <a:p>
            <a:fld id="{D681270C-5DA3-4D4E-BD6B-0CF42C6B4B3F}" type="slidenum">
              <a:rPr lang="ru-RU" smtClean="0"/>
              <a:pPr/>
              <a:t>‹#›</a:t>
            </a:fld>
            <a:endParaRPr lang="ru-RU"/>
          </a:p>
        </p:txBody>
      </p:sp>
      <p:pic>
        <p:nvPicPr>
          <p:cNvPr id="4" name="Object 1" descr="preencoded.png">
            <a:extLst>
              <a:ext uri="{FF2B5EF4-FFF2-40B4-BE49-F238E27FC236}">
                <a16:creationId xmlns:a16="http://schemas.microsoft.com/office/drawing/2014/main" id="{646A3F36-AC70-070C-22CE-5C739E80C8FB}"/>
              </a:ext>
            </a:extLst>
          </p:cNvPr>
          <p:cNvPicPr>
            <a:picLocks noChangeAspect="1"/>
          </p:cNvPicPr>
          <p:nvPr userDrawn="1"/>
        </p:nvPicPr>
        <p:blipFill>
          <a:blip r:embed="rId2"/>
          <a:srcRect/>
          <a:stretch/>
        </p:blipFill>
        <p:spPr>
          <a:xfrm>
            <a:off x="0" y="2723745"/>
            <a:ext cx="8035047" cy="4134255"/>
          </a:xfrm>
          <a:prstGeom prst="rect">
            <a:avLst/>
          </a:prstGeom>
        </p:spPr>
      </p:pic>
      <p:pic>
        <p:nvPicPr>
          <p:cNvPr id="5" name="Object 2" descr="preencoded.png">
            <a:extLst>
              <a:ext uri="{FF2B5EF4-FFF2-40B4-BE49-F238E27FC236}">
                <a16:creationId xmlns:a16="http://schemas.microsoft.com/office/drawing/2014/main" id="{8D67D294-0A1C-BF7A-8F3D-0EBD612BC97F}"/>
              </a:ext>
            </a:extLst>
          </p:cNvPr>
          <p:cNvPicPr>
            <a:picLocks noChangeAspect="1"/>
          </p:cNvPicPr>
          <p:nvPr userDrawn="1"/>
        </p:nvPicPr>
        <p:blipFill>
          <a:blip r:embed="rId3"/>
          <a:srcRect/>
          <a:stretch/>
        </p:blipFill>
        <p:spPr>
          <a:xfrm>
            <a:off x="3171217" y="1898339"/>
            <a:ext cx="9020783" cy="4959661"/>
          </a:xfrm>
          <a:prstGeom prst="rect">
            <a:avLst/>
          </a:prstGeom>
        </p:spPr>
      </p:pic>
      <p:pic>
        <p:nvPicPr>
          <p:cNvPr id="2" name="Рисунок 1"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6" name="Рисунок 5"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7" name="Рисунок 6"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8" name="Рисунок 7"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9" name="Рисунок 8"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10" name="Рисунок 9"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11" name="Рисунок 10"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12" name="Рисунок 11"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13" name="Рисунок 12"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14" name="Рисунок 13"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15" name="Рисунок 14"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16" name="Рисунок 15"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17" name="Рисунок 16"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18" name="Рисунок 17"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19" name="Рисунок 18"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20" name="Рисунок 19"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21" name="Рисунок 20"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22" name="Рисунок 21"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23" name="Рисунок 22"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24" name="Рисунок 23"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25" name="Рисунок 24"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26" name="Рисунок 25"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27" name="Рисунок 26"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28" name="Рисунок 27"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29" name="Рисунок 28"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30" name="Рисунок 29"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31" name="Рисунок 30"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32" name="Рисунок 31"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33" name="Рисунок 32"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34" name="Рисунок 33"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35" name="Рисунок 34"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36" name="Рисунок 35"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37" name="Рисунок 36"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38" name="Рисунок 37"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39" name="Рисунок 38"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40" name="Рисунок 39"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41" name="Рисунок 40"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42" name="Рисунок 41"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43" name="Рисунок 42"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44" name="Рисунок 43"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45" name="Рисунок 44"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46" name="Рисунок 45"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47" name="Рисунок 46"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48" name="Рисунок 47"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49" name="Рисунок 48"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50" name="Рисунок 49"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51" name="Рисунок 50"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52" name="Рисунок 51"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53" name="Рисунок 52"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54" name="Рисунок 53"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55" name="Рисунок 54"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56" name="Рисунок 55"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57" name="Рисунок 56"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58" name="Рисунок 57"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59" name="Рисунок 58"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60" name="Рисунок 59"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61" name="Рисунок 60"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62" name="Рисунок 61"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63" name="Рисунок 62"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64" name="Рисунок 63"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65" name="Рисунок 64"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66" name="Рисунок 65"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67" name="Рисунок 66"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68" name="Рисунок 67"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69" name="Рисунок 68"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70" name="Рисунок 69"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71" name="Рисунок 70"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72" name="Рисунок 71"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73" name="Рисунок 72"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74" name="Рисунок 73"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75" name="Рисунок 74"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76" name="Рисунок 75"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77" name="Рисунок 76"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78" name="Рисунок 77"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79" name="Рисунок 78"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80" name="Рисунок 79"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81" name="Рисунок 80"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82" name="Рисунок 81"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83" name="Рисунок 82"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84" name="Рисунок 83"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85" name="Рисунок 84"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86" name="Рисунок 85"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pic>
        <p:nvPicPr>
          <p:cNvPr id="87" name="Рисунок 86" descr="http://4F2CEA769348BDF2C817421A41DC4CB7.dms.sberbank.ru/4F2CEA769348BDF2C817421A41DC4CB7-77DC0C6C59FDB05B13848617B4B420E2-DA25485C02A5D4E035906E817518023F/1.png"/>
          <p:cNvPicPr>
            <a:picLocks/>
          </p:cNvPicPr>
          <p:nvPr userDrawn="1"/>
        </p:nvPicPr>
        <p:blipFill>
          <a:blip r:link="rId4"/>
          <a:stretch>
            <a:fillRect/>
          </a:stretch>
        </p:blipFill>
        <p:spPr>
          <a:xfrm>
            <a:off x="0" y="0"/>
            <a:ext cx="1588" cy="1588"/>
          </a:xfrm>
          <a:prstGeom prst="rect">
            <a:avLst/>
          </a:prstGeom>
        </p:spPr>
      </p:pic>
    </p:spTree>
    <p:extLst>
      <p:ext uri="{BB962C8B-B14F-4D97-AF65-F5344CB8AC3E}">
        <p14:creationId xmlns:p14="http://schemas.microsoft.com/office/powerpoint/2010/main" val="3509347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2B5B2D93-2C51-2DA4-920D-E3EE8B98C1D0}"/>
              </a:ext>
            </a:extLst>
          </p:cNvPr>
          <p:cNvSpPr>
            <a:spLocks noGrp="1"/>
          </p:cNvSpPr>
          <p:nvPr>
            <p:ph type="sldNum" sz="quarter" idx="10"/>
          </p:nvPr>
        </p:nvSpPr>
        <p:spPr/>
        <p:txBody>
          <a:bodyPr/>
          <a:lstStyle/>
          <a:p>
            <a:fld id="{D681270C-5DA3-4D4E-BD6B-0CF42C6B4B3F}" type="slidenum">
              <a:rPr lang="ru-RU" smtClean="0"/>
              <a:pPr/>
              <a:t>‹#›</a:t>
            </a:fld>
            <a:endParaRPr lang="ru-RU"/>
          </a:p>
        </p:txBody>
      </p:sp>
      <p:pic>
        <p:nvPicPr>
          <p:cNvPr id="4" name="Object 1" descr="preencoded.png">
            <a:extLst>
              <a:ext uri="{FF2B5EF4-FFF2-40B4-BE49-F238E27FC236}">
                <a16:creationId xmlns:a16="http://schemas.microsoft.com/office/drawing/2014/main" id="{DAAEF36C-3CEE-4BB9-A465-0E52650D9EB7}"/>
              </a:ext>
            </a:extLst>
          </p:cNvPr>
          <p:cNvPicPr>
            <a:picLocks noChangeAspect="1"/>
          </p:cNvPicPr>
          <p:nvPr userDrawn="1"/>
        </p:nvPicPr>
        <p:blipFill>
          <a:blip r:embed="rId2"/>
          <a:srcRect/>
          <a:stretch/>
        </p:blipFill>
        <p:spPr>
          <a:xfrm>
            <a:off x="0" y="0"/>
            <a:ext cx="9993549" cy="6858000"/>
          </a:xfrm>
          <a:prstGeom prst="rect">
            <a:avLst/>
          </a:prstGeom>
        </p:spPr>
      </p:pic>
      <p:pic>
        <p:nvPicPr>
          <p:cNvPr id="5" name="Object 2" descr="preencoded.png">
            <a:extLst>
              <a:ext uri="{FF2B5EF4-FFF2-40B4-BE49-F238E27FC236}">
                <a16:creationId xmlns:a16="http://schemas.microsoft.com/office/drawing/2014/main" id="{2ED8271F-FD9F-2DF7-9607-697C0E1C46C2}"/>
              </a:ext>
            </a:extLst>
          </p:cNvPr>
          <p:cNvPicPr>
            <a:picLocks noChangeAspect="1"/>
          </p:cNvPicPr>
          <p:nvPr userDrawn="1"/>
        </p:nvPicPr>
        <p:blipFill>
          <a:blip r:embed="rId3"/>
          <a:srcRect/>
          <a:stretch/>
        </p:blipFill>
        <p:spPr>
          <a:xfrm>
            <a:off x="2198451" y="0"/>
            <a:ext cx="9993550" cy="6858000"/>
          </a:xfrm>
          <a:prstGeom prst="rect">
            <a:avLst/>
          </a:prstGeom>
        </p:spPr>
      </p:pic>
    </p:spTree>
    <p:extLst>
      <p:ext uri="{BB962C8B-B14F-4D97-AF65-F5344CB8AC3E}">
        <p14:creationId xmlns:p14="http://schemas.microsoft.com/office/powerpoint/2010/main" val="38452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E00BFD1D-A4AD-0CD7-6BA0-F1D5AD9B831D}"/>
              </a:ext>
            </a:extLst>
          </p:cNvPr>
          <p:cNvSpPr>
            <a:spLocks noGrp="1"/>
          </p:cNvSpPr>
          <p:nvPr>
            <p:ph type="sldNum" sz="quarter" idx="10"/>
          </p:nvPr>
        </p:nvSpPr>
        <p:spPr/>
        <p:txBody>
          <a:bodyPr/>
          <a:lstStyle/>
          <a:p>
            <a:fld id="{D681270C-5DA3-4D4E-BD6B-0CF42C6B4B3F}" type="slidenum">
              <a:rPr lang="ru-RU" smtClean="0"/>
              <a:pPr/>
              <a:t>‹#›</a:t>
            </a:fld>
            <a:endParaRPr lang="ru-RU"/>
          </a:p>
        </p:txBody>
      </p:sp>
      <p:pic>
        <p:nvPicPr>
          <p:cNvPr id="4" name="Object 1" descr="preencoded.png">
            <a:extLst>
              <a:ext uri="{FF2B5EF4-FFF2-40B4-BE49-F238E27FC236}">
                <a16:creationId xmlns:a16="http://schemas.microsoft.com/office/drawing/2014/main" id="{2A68E960-2021-6FB3-1173-37AEA68B89DF}"/>
              </a:ext>
            </a:extLst>
          </p:cNvPr>
          <p:cNvPicPr>
            <a:picLocks noChangeAspect="1"/>
          </p:cNvPicPr>
          <p:nvPr userDrawn="1"/>
        </p:nvPicPr>
        <p:blipFill>
          <a:blip r:embed="rId2"/>
          <a:srcRect/>
          <a:stretch/>
        </p:blipFill>
        <p:spPr>
          <a:xfrm>
            <a:off x="0" y="342899"/>
            <a:ext cx="12192000" cy="6784887"/>
          </a:xfrm>
          <a:prstGeom prst="rect">
            <a:avLst/>
          </a:prstGeom>
        </p:spPr>
      </p:pic>
    </p:spTree>
    <p:extLst>
      <p:ext uri="{BB962C8B-B14F-4D97-AF65-F5344CB8AC3E}">
        <p14:creationId xmlns:p14="http://schemas.microsoft.com/office/powerpoint/2010/main" val="220688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16257FD-CA7A-450D-BAAE-5C94FE34EE78}"/>
              </a:ext>
            </a:extLst>
          </p:cNvPr>
          <p:cNvSpPr>
            <a:spLocks noGrp="1"/>
          </p:cNvSpPr>
          <p:nvPr>
            <p:ph type="sldNum" sz="quarter" idx="10"/>
          </p:nvPr>
        </p:nvSpPr>
        <p:spPr/>
        <p:txBody>
          <a:bodyPr/>
          <a:lstStyle/>
          <a:p>
            <a:fld id="{D681270C-5DA3-4D4E-BD6B-0CF42C6B4B3F}" type="slidenum">
              <a:rPr lang="ru-RU" smtClean="0"/>
              <a:pPr/>
              <a:t>‹#›</a:t>
            </a:fld>
            <a:endParaRPr lang="ru-RU"/>
          </a:p>
        </p:txBody>
      </p:sp>
      <p:pic>
        <p:nvPicPr>
          <p:cNvPr id="4" name="Object 1" descr="preencoded.png">
            <a:extLst>
              <a:ext uri="{FF2B5EF4-FFF2-40B4-BE49-F238E27FC236}">
                <a16:creationId xmlns:a16="http://schemas.microsoft.com/office/drawing/2014/main" id="{EDA9C800-7DEF-BA0C-48C3-715E613915E4}"/>
              </a:ext>
            </a:extLst>
          </p:cNvPr>
          <p:cNvPicPr>
            <a:picLocks noChangeAspect="1"/>
          </p:cNvPicPr>
          <p:nvPr userDrawn="1"/>
        </p:nvPicPr>
        <p:blipFill>
          <a:blip r:embed="rId2"/>
          <a:srcRect/>
          <a:stretch/>
        </p:blipFill>
        <p:spPr>
          <a:xfrm>
            <a:off x="1" y="1"/>
            <a:ext cx="12192000" cy="6858000"/>
          </a:xfrm>
          <a:prstGeom prst="rect">
            <a:avLst/>
          </a:prstGeom>
        </p:spPr>
      </p:pic>
    </p:spTree>
    <p:extLst>
      <p:ext uri="{BB962C8B-B14F-4D97-AF65-F5344CB8AC3E}">
        <p14:creationId xmlns:p14="http://schemas.microsoft.com/office/powerpoint/2010/main" val="241640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E1ECE3BB-D1A6-5888-9880-F9CCCA6B4CA0}"/>
              </a:ext>
            </a:extLst>
          </p:cNvPr>
          <p:cNvSpPr>
            <a:spLocks noGrp="1"/>
          </p:cNvSpPr>
          <p:nvPr>
            <p:ph type="sldNum" sz="quarter" idx="10"/>
          </p:nvPr>
        </p:nvSpPr>
        <p:spPr/>
        <p:txBody>
          <a:bodyPr/>
          <a:lstStyle/>
          <a:p>
            <a:fld id="{D681270C-5DA3-4D4E-BD6B-0CF42C6B4B3F}" type="slidenum">
              <a:rPr lang="ru-RU" smtClean="0"/>
              <a:pPr/>
              <a:t>‹#›</a:t>
            </a:fld>
            <a:endParaRPr lang="ru-RU"/>
          </a:p>
        </p:txBody>
      </p:sp>
      <p:pic>
        <p:nvPicPr>
          <p:cNvPr id="4" name="Object 1" descr="preencoded.png">
            <a:extLst>
              <a:ext uri="{FF2B5EF4-FFF2-40B4-BE49-F238E27FC236}">
                <a16:creationId xmlns:a16="http://schemas.microsoft.com/office/drawing/2014/main" id="{CA371A74-D998-D14B-CF1E-590713E7D1C0}"/>
              </a:ext>
            </a:extLst>
          </p:cNvPr>
          <p:cNvPicPr>
            <a:picLocks noChangeAspect="1"/>
          </p:cNvPicPr>
          <p:nvPr userDrawn="1"/>
        </p:nvPicPr>
        <p:blipFill>
          <a:blip r:embed="rId2"/>
          <a:srcRect/>
          <a:stretch/>
        </p:blipFill>
        <p:spPr>
          <a:xfrm>
            <a:off x="1887167" y="1"/>
            <a:ext cx="10304834" cy="6544036"/>
          </a:xfrm>
          <a:prstGeom prst="rect">
            <a:avLst/>
          </a:prstGeom>
        </p:spPr>
      </p:pic>
      <p:pic>
        <p:nvPicPr>
          <p:cNvPr id="5" name="Object 2" descr="preencoded.png">
            <a:extLst>
              <a:ext uri="{FF2B5EF4-FFF2-40B4-BE49-F238E27FC236}">
                <a16:creationId xmlns:a16="http://schemas.microsoft.com/office/drawing/2014/main" id="{321EC78A-1188-B0AB-6124-82825B2A26BA}"/>
              </a:ext>
            </a:extLst>
          </p:cNvPr>
          <p:cNvPicPr>
            <a:picLocks noChangeAspect="1"/>
          </p:cNvPicPr>
          <p:nvPr userDrawn="1"/>
        </p:nvPicPr>
        <p:blipFill>
          <a:blip r:embed="rId3"/>
          <a:srcRect/>
          <a:stretch/>
        </p:blipFill>
        <p:spPr>
          <a:xfrm>
            <a:off x="1" y="-1"/>
            <a:ext cx="10583694" cy="6870943"/>
          </a:xfrm>
          <a:prstGeom prst="rect">
            <a:avLst/>
          </a:prstGeom>
        </p:spPr>
      </p:pic>
    </p:spTree>
    <p:extLst>
      <p:ext uri="{BB962C8B-B14F-4D97-AF65-F5344CB8AC3E}">
        <p14:creationId xmlns:p14="http://schemas.microsoft.com/office/powerpoint/2010/main" val="1773872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6711B2-DF25-2344-8D66-5A4655C6302C}"/>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2E8D364D-DC1F-FB4C-AF8B-4044A9044A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1B2D3762-CDB6-9844-96BE-A33748DB6EB7}"/>
              </a:ext>
            </a:extLst>
          </p:cNvPr>
          <p:cNvSpPr>
            <a:spLocks noGrp="1"/>
          </p:cNvSpPr>
          <p:nvPr>
            <p:ph type="dt" sz="half" idx="10"/>
          </p:nvPr>
        </p:nvSpPr>
        <p:spPr/>
        <p:txBody>
          <a:bodyPr/>
          <a:lstStyle/>
          <a:p>
            <a:fld id="{4785B7E8-691B-8D47-9518-292B472426B0}" type="datetimeFigureOut">
              <a:rPr lang="ru-RU" smtClean="0"/>
              <a:t>13.02.2025</a:t>
            </a:fld>
            <a:endParaRPr lang="ru-RU"/>
          </a:p>
        </p:txBody>
      </p:sp>
      <p:sp>
        <p:nvSpPr>
          <p:cNvPr id="5" name="Нижний колонтитул 4">
            <a:extLst>
              <a:ext uri="{FF2B5EF4-FFF2-40B4-BE49-F238E27FC236}">
                <a16:creationId xmlns:a16="http://schemas.microsoft.com/office/drawing/2014/main" id="{67AD4248-D23C-814B-8226-F27EE487657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639CB65-82C5-3146-9983-AA4D0FA7C1C5}"/>
              </a:ext>
            </a:extLst>
          </p:cNvPr>
          <p:cNvSpPr>
            <a:spLocks noGrp="1"/>
          </p:cNvSpPr>
          <p:nvPr>
            <p:ph type="sldNum" sz="quarter" idx="12"/>
          </p:nvPr>
        </p:nvSpPr>
        <p:spPr/>
        <p:txBody>
          <a:bodyPr/>
          <a:lstStyle/>
          <a:p>
            <a:fld id="{80C10472-8F15-F044-BBFE-67E81039B663}" type="slidenum">
              <a:rPr lang="ru-RU" smtClean="0"/>
              <a:t>‹#›</a:t>
            </a:fld>
            <a:endParaRPr lang="ru-RU"/>
          </a:p>
        </p:txBody>
      </p:sp>
    </p:spTree>
    <p:extLst>
      <p:ext uri="{BB962C8B-B14F-4D97-AF65-F5344CB8AC3E}">
        <p14:creationId xmlns:p14="http://schemas.microsoft.com/office/powerpoint/2010/main" val="3083611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6F53BF-4BCD-044A-BB49-B494EEEDB46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F4E80B9-0451-8A4D-B04A-DD139C9FEE73}"/>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0033EBD-46A4-3C44-B9D6-77EFF904E436}"/>
              </a:ext>
            </a:extLst>
          </p:cNvPr>
          <p:cNvSpPr>
            <a:spLocks noGrp="1"/>
          </p:cNvSpPr>
          <p:nvPr>
            <p:ph type="dt" sz="half" idx="10"/>
          </p:nvPr>
        </p:nvSpPr>
        <p:spPr/>
        <p:txBody>
          <a:bodyPr/>
          <a:lstStyle/>
          <a:p>
            <a:fld id="{4785B7E8-691B-8D47-9518-292B472426B0}" type="datetimeFigureOut">
              <a:rPr lang="ru-RU" smtClean="0"/>
              <a:t>13.02.2025</a:t>
            </a:fld>
            <a:endParaRPr lang="ru-RU"/>
          </a:p>
        </p:txBody>
      </p:sp>
      <p:sp>
        <p:nvSpPr>
          <p:cNvPr id="5" name="Нижний колонтитул 4">
            <a:extLst>
              <a:ext uri="{FF2B5EF4-FFF2-40B4-BE49-F238E27FC236}">
                <a16:creationId xmlns:a16="http://schemas.microsoft.com/office/drawing/2014/main" id="{A0360121-E039-C546-B1CB-A322E9DAE6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32DCFBD-5902-7D4A-8918-97E8F38EC346}"/>
              </a:ext>
            </a:extLst>
          </p:cNvPr>
          <p:cNvSpPr>
            <a:spLocks noGrp="1"/>
          </p:cNvSpPr>
          <p:nvPr>
            <p:ph type="sldNum" sz="quarter" idx="12"/>
          </p:nvPr>
        </p:nvSpPr>
        <p:spPr/>
        <p:txBody>
          <a:bodyPr/>
          <a:lstStyle/>
          <a:p>
            <a:fld id="{80C10472-8F15-F044-BBFE-67E81039B663}" type="slidenum">
              <a:rPr lang="ru-RU" smtClean="0"/>
              <a:t>‹#›</a:t>
            </a:fld>
            <a:endParaRPr lang="ru-RU"/>
          </a:p>
        </p:txBody>
      </p:sp>
    </p:spTree>
    <p:extLst>
      <p:ext uri="{BB962C8B-B14F-4D97-AF65-F5344CB8AC3E}">
        <p14:creationId xmlns:p14="http://schemas.microsoft.com/office/powerpoint/2010/main" val="3479332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695783-048E-154A-AEFC-D23D26BA51FC}"/>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73FE815-0E4B-FE42-A315-59EED074B2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AE10F8A-36B3-714E-B729-6CA19C847712}"/>
              </a:ext>
            </a:extLst>
          </p:cNvPr>
          <p:cNvSpPr>
            <a:spLocks noGrp="1"/>
          </p:cNvSpPr>
          <p:nvPr>
            <p:ph type="dt" sz="half" idx="10"/>
          </p:nvPr>
        </p:nvSpPr>
        <p:spPr/>
        <p:txBody>
          <a:bodyPr/>
          <a:lstStyle/>
          <a:p>
            <a:fld id="{4785B7E8-691B-8D47-9518-292B472426B0}" type="datetimeFigureOut">
              <a:rPr lang="ru-RU" smtClean="0"/>
              <a:t>13.02.2025</a:t>
            </a:fld>
            <a:endParaRPr lang="ru-RU"/>
          </a:p>
        </p:txBody>
      </p:sp>
      <p:sp>
        <p:nvSpPr>
          <p:cNvPr id="5" name="Нижний колонтитул 4">
            <a:extLst>
              <a:ext uri="{FF2B5EF4-FFF2-40B4-BE49-F238E27FC236}">
                <a16:creationId xmlns:a16="http://schemas.microsoft.com/office/drawing/2014/main" id="{5CBAB5C7-0319-C84E-9AEF-7A8EBA056D6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FA0EB73-F3B0-7D42-B17B-F2F16584CA4A}"/>
              </a:ext>
            </a:extLst>
          </p:cNvPr>
          <p:cNvSpPr>
            <a:spLocks noGrp="1"/>
          </p:cNvSpPr>
          <p:nvPr>
            <p:ph type="sldNum" sz="quarter" idx="12"/>
          </p:nvPr>
        </p:nvSpPr>
        <p:spPr/>
        <p:txBody>
          <a:bodyPr/>
          <a:lstStyle/>
          <a:p>
            <a:fld id="{80C10472-8F15-F044-BBFE-67E81039B663}" type="slidenum">
              <a:rPr lang="ru-RU" smtClean="0"/>
              <a:t>‹#›</a:t>
            </a:fld>
            <a:endParaRPr lang="ru-RU"/>
          </a:p>
        </p:txBody>
      </p:sp>
    </p:spTree>
    <p:extLst>
      <p:ext uri="{BB962C8B-B14F-4D97-AF65-F5344CB8AC3E}">
        <p14:creationId xmlns:p14="http://schemas.microsoft.com/office/powerpoint/2010/main" val="36986343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Номер слайда 5">
            <a:extLst>
              <a:ext uri="{FF2B5EF4-FFF2-40B4-BE49-F238E27FC236}">
                <a16:creationId xmlns:a16="http://schemas.microsoft.com/office/drawing/2014/main" id="{C2A61380-E02D-BC47-BD18-25601A9A0071}"/>
              </a:ext>
            </a:extLst>
          </p:cNvPr>
          <p:cNvSpPr>
            <a:spLocks noGrp="1"/>
          </p:cNvSpPr>
          <p:nvPr>
            <p:ph type="sldNum" sz="quarter" idx="4"/>
          </p:nvPr>
        </p:nvSpPr>
        <p:spPr>
          <a:xfrm>
            <a:off x="9220200" y="6356351"/>
            <a:ext cx="2743200" cy="365125"/>
          </a:xfrm>
          <a:prstGeom prst="rect">
            <a:avLst/>
          </a:prstGeom>
        </p:spPr>
        <p:txBody>
          <a:bodyPr anchor="b"/>
          <a:lstStyle>
            <a:lvl1pPr algn="r">
              <a:defRPr>
                <a:solidFill>
                  <a:schemeClr val="bg1">
                    <a:lumMod val="75000"/>
                  </a:schemeClr>
                </a:solidFill>
              </a:defRPr>
            </a:lvl1pPr>
          </a:lstStyle>
          <a:p>
            <a:fld id="{D681270C-5DA3-4D4E-BD6B-0CF42C6B4B3F}" type="slidenum">
              <a:rPr lang="ru-RU" smtClean="0"/>
              <a:pPr/>
              <a:t>‹#›</a:t>
            </a:fld>
            <a:endParaRPr lang="ru-RU"/>
          </a:p>
        </p:txBody>
      </p:sp>
    </p:spTree>
    <p:extLst>
      <p:ext uri="{BB962C8B-B14F-4D97-AF65-F5344CB8AC3E}">
        <p14:creationId xmlns:p14="http://schemas.microsoft.com/office/powerpoint/2010/main" val="3829966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ftr="0" dt="0"/>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613A1D-9C63-B848-A45B-8510510F4E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68010D75-DC21-634C-9AEF-384D089FD5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E67532E-86D1-2B4F-8EF3-DBF535DEE5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85B7E8-691B-8D47-9518-292B472426B0}" type="datetimeFigureOut">
              <a:rPr lang="ru-RU" smtClean="0"/>
              <a:t>13.02.2025</a:t>
            </a:fld>
            <a:endParaRPr lang="ru-RU"/>
          </a:p>
        </p:txBody>
      </p:sp>
      <p:sp>
        <p:nvSpPr>
          <p:cNvPr id="5" name="Нижний колонтитул 4">
            <a:extLst>
              <a:ext uri="{FF2B5EF4-FFF2-40B4-BE49-F238E27FC236}">
                <a16:creationId xmlns:a16="http://schemas.microsoft.com/office/drawing/2014/main" id="{77376A0C-9A43-DA46-A2A6-7E0A50C2E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AF20EDC6-0B26-EF47-B5B9-82D0B63946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10472-8F15-F044-BBFE-67E81039B663}" type="slidenum">
              <a:rPr lang="ru-RU" smtClean="0"/>
              <a:t>‹#›</a:t>
            </a:fld>
            <a:endParaRPr lang="ru-RU"/>
          </a:p>
        </p:txBody>
      </p:sp>
    </p:spTree>
    <p:extLst>
      <p:ext uri="{BB962C8B-B14F-4D97-AF65-F5344CB8AC3E}">
        <p14:creationId xmlns:p14="http://schemas.microsoft.com/office/powerpoint/2010/main" val="56816070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s://cdto.ranepa.ru/reports/data/2-1-dannye-i-informaciya-v-piramide-znanij#link39"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online-edu.mirea.ru/"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ibc.mirea.ru/books/SHARE/5859/" TargetMode="External"/><Relationship Id="rId3" Type="http://schemas.openxmlformats.org/officeDocument/2006/relationships/hyperlink" Target="https://postgrespro.ru/education/books/dbtech" TargetMode="External"/><Relationship Id="rId7" Type="http://schemas.openxmlformats.org/officeDocument/2006/relationships/hyperlink" Target="https://e.lanbook.com/book/176572" TargetMode="External"/><Relationship Id="rId2" Type="http://schemas.openxmlformats.org/officeDocument/2006/relationships/image" Target="../media/image14.jpeg"/><Relationship Id="rId1" Type="http://schemas.openxmlformats.org/officeDocument/2006/relationships/slideLayout" Target="../slideLayouts/slideLayout8.xml"/><Relationship Id="rId6" Type="http://schemas.openxmlformats.org/officeDocument/2006/relationships/hyperlink" Target="https://e.lanbook.com/book/163892" TargetMode="External"/><Relationship Id="rId5" Type="http://schemas.openxmlformats.org/officeDocument/2006/relationships/hyperlink" Target="https://edu.postgrespro.ru/dbguide.pdf" TargetMode="External"/><Relationship Id="rId4" Type="http://schemas.openxmlformats.org/officeDocument/2006/relationships/hyperlink" Target="https://postgrespro.ru/education/books/sqlprimer" TargetMode="External"/><Relationship Id="rId9" Type="http://schemas.openxmlformats.org/officeDocument/2006/relationships/hyperlink" Target="https://ibc.mirea.ru/books/SHARE/55283/"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8" Type="http://schemas.openxmlformats.org/officeDocument/2006/relationships/hyperlink" Target="https://ru.wikipedia.org/wiki/%D0%A1%D0%BF%D0%B8%D1%81%D0%BE%D0%BA_(%D0%B8%D0%BD%D1%84%D0%BE%D1%80%D0%BC%D0%B0%D1%82%D0%B8%D0%BA%D0%B0)" TargetMode="External"/><Relationship Id="rId3" Type="http://schemas.openxmlformats.org/officeDocument/2006/relationships/image" Target="../media/image1.png"/><Relationship Id="rId7" Type="http://schemas.openxmlformats.org/officeDocument/2006/relationships/hyperlink" Target="https://ru.wikipedia.org/wiki/%D0%A1%D1%82%D1%80%D1%83%D0%BA%D1%82%D1%83%D1%80%D0%B0_%D0%B4%D0%B0%D0%BD%D0%BD%D1%8B%D1%85" TargetMode="External"/><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8" Type="http://schemas.openxmlformats.org/officeDocument/2006/relationships/hyperlink" Target="https://en.wikipedia.org/wiki/Suffix_(computer_science)" TargetMode="External"/><Relationship Id="rId3" Type="http://schemas.openxmlformats.org/officeDocument/2006/relationships/image" Target="../media/image1.png"/><Relationship Id="rId7" Type="http://schemas.openxmlformats.org/officeDocument/2006/relationships/hyperlink" Target="https://en.wikipedia.org/wiki/Trie" TargetMode="External"/><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hyperlink" Target="https://en.wikipedia.org/wiki/Computer_science" TargetMode="External"/><Relationship Id="rId5" Type="http://schemas.openxmlformats.org/officeDocument/2006/relationships/image" Target="../media/image10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8" Type="http://schemas.openxmlformats.org/officeDocument/2006/relationships/hyperlink" Target="https://ru.wikipedia.org/wiki/%D0%A1%D1%82%D1%80%D1%83%D0%BA%D1%82%D1%83%D1%80%D0%B0_%D0%B4%D0%B0%D0%BD%D0%BD%D1%8B%D1%85" TargetMode="External"/><Relationship Id="rId13" Type="http://schemas.openxmlformats.org/officeDocument/2006/relationships/hyperlink" Target="https://ru.wikipedia.org/wiki/%D0%98%D0%BD%D0%B4%D0%B5%D0%BA%D1%81%D0%B0%D1%86%D0%B8%D1%8F" TargetMode="External"/><Relationship Id="rId18" Type="http://schemas.openxmlformats.org/officeDocument/2006/relationships/hyperlink" Target="https://ru.wikipedia.org/wiki/%D0%94%D0%BE%D0%BB%D0%B3%D0%BE%D1%82%D0%B0" TargetMode="External"/><Relationship Id="rId26" Type="http://schemas.openxmlformats.org/officeDocument/2006/relationships/hyperlink" Target="https://ru.wikipedia.org/wiki/%D0%9A%D1%83%D0%B1%D0%BE%D0%B8%D0%B4" TargetMode="External"/><Relationship Id="rId3" Type="http://schemas.openxmlformats.org/officeDocument/2006/relationships/image" Target="../media/image1.png"/><Relationship Id="rId21" Type="http://schemas.openxmlformats.org/officeDocument/2006/relationships/hyperlink" Target="https://ru.wikipedia.org/wiki/%D0%9A%D0%B8%D0%BB%D0%BE%D0%BC%D0%B5%D1%82%D1%80" TargetMode="External"/><Relationship Id="rId7" Type="http://schemas.openxmlformats.org/officeDocument/2006/relationships/hyperlink" Target="https://ru.wikipedia.org/wiki/%D0%90%D0%BD%D0%B3%D0%BB%D0%B8%D0%B9%D1%81%D0%BA%D0%B8%D0%B9_%D1%8F%D0%B7%D1%8B%D0%BA" TargetMode="External"/><Relationship Id="rId12" Type="http://schemas.openxmlformats.org/officeDocument/2006/relationships/hyperlink" Target="https://ru.wikipedia.org/wiki/B-%D0%B4%D0%B5%D1%80%D0%B5%D0%B2%D0%BE" TargetMode="External"/><Relationship Id="rId17" Type="http://schemas.openxmlformats.org/officeDocument/2006/relationships/hyperlink" Target="https://ru.wikipedia.org/wiki/%D0%A8%D0%B8%D1%80%D0%BE%D1%82%D0%B0" TargetMode="External"/><Relationship Id="rId25" Type="http://schemas.openxmlformats.org/officeDocument/2006/relationships/hyperlink" Target="https://ru.wikipedia.org/wiki/%D0%9F%D0%B0%D1%80%D0%B0%D0%BB%D0%BB%D0%B5%D0%BB%D0%B5%D0%BF%D0%B8%D0%BF%D0%B5%D0%B4" TargetMode="External"/><Relationship Id="rId2" Type="http://schemas.openxmlformats.org/officeDocument/2006/relationships/notesSlide" Target="../notesSlides/notesSlide90.xml"/><Relationship Id="rId16" Type="http://schemas.openxmlformats.org/officeDocument/2006/relationships/hyperlink" Target="https://ru.wikipedia.org/wiki/%D0%A1%D0%B8%D1%81%D1%82%D0%B5%D0%BC%D0%B0_%D0%BA%D0%BE%D0%BE%D1%80%D0%B4%D0%B8%D0%BD%D0%B0%D1%82" TargetMode="External"/><Relationship Id="rId20" Type="http://schemas.openxmlformats.org/officeDocument/2006/relationships/hyperlink" Target="https://ru.wikipedia.org/wiki/%D0%9C%D1%83%D0%B7%D0%B5%D0%B9" TargetMode="External"/><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hyperlink" Target="https://ru.wikipedia.org/w/index.php?title=%D0%93%D1%83%D1%82%D1%82%D0%BC%D0%B0%D0%BD,_%D0%90%D0%BD%D1%82%D0%BE%D0%BD%D0%B8%D0%BD&amp;action=edit&amp;redlink=1" TargetMode="External"/><Relationship Id="rId24" Type="http://schemas.openxmlformats.org/officeDocument/2006/relationships/hyperlink" Target="https://ru.wikipedia.org/wiki/%D0%9F%D1%80%D1%8F%D0%BC%D0%BE%D1%83%D0%B3%D0%BE%D0%BB%D1%8C%D0%BD%D0%B8%D0%BA" TargetMode="External"/><Relationship Id="rId5" Type="http://schemas.openxmlformats.org/officeDocument/2006/relationships/image" Target="../media/image106.png"/><Relationship Id="rId15" Type="http://schemas.openxmlformats.org/officeDocument/2006/relationships/hyperlink" Target="https://ru.wikipedia.org/wiki/%D0%93%D0%B5%D0%BE%D0%B3%D1%80%D0%B0%D1%84%D0%B8%D1%8F" TargetMode="External"/><Relationship Id="rId23" Type="http://schemas.openxmlformats.org/officeDocument/2006/relationships/hyperlink" Target="https://ru.wikipedia.org/wiki/%D0%98%D0%B5%D1%80%D0%B0%D1%80%D1%85%D0%B8%D1%8F" TargetMode="External"/><Relationship Id="rId10" Type="http://schemas.openxmlformats.org/officeDocument/2006/relationships/hyperlink" Target="https://ru.wikipedia.org/wiki/1984_%D0%B3%D0%BE%D0%B4" TargetMode="External"/><Relationship Id="rId19" Type="http://schemas.openxmlformats.org/officeDocument/2006/relationships/hyperlink" Target="https://ru.wikipedia.org/w/index.php?title=%D0%97%D0%B0%D0%BF%D1%80%D0%BE%D1%81&amp;action=edit&amp;redlink=1" TargetMode="External"/><Relationship Id="rId4" Type="http://schemas.openxmlformats.org/officeDocument/2006/relationships/image" Target="../media/image2.png"/><Relationship Id="rId9" Type="http://schemas.openxmlformats.org/officeDocument/2006/relationships/hyperlink" Target="https://ru.wikipedia.org/wiki/%D0%94%D0%B5%D1%80%D0%B5%D0%B2%D0%BE_(%D1%82%D0%B5%D0%BE%D1%80%D0%B8%D1%8F_%D0%B3%D1%80%D0%B0%D1%84%D0%BE%D0%B2)" TargetMode="External"/><Relationship Id="rId14" Type="http://schemas.openxmlformats.org/officeDocument/2006/relationships/hyperlink" Target="https://ru.wikipedia.org/wiki/%D0%98%D0%BD%D1%84%D0%BE%D1%80%D0%BC%D0%B0%D1%86%D0%B8%D1%8F" TargetMode="External"/><Relationship Id="rId22" Type="http://schemas.openxmlformats.org/officeDocument/2006/relationships/hyperlink" Target="https://ru.wikipedia.org/wiki/%D0%9F%D1%80%D0%BE%D1%81%D1%82%D1%80%D0%B0%D0%BD%D1%81%D1%82%D0%B2%D0%BE" TargetMode="External"/><Relationship Id="rId27" Type="http://schemas.openxmlformats.org/officeDocument/2006/relationships/hyperlink" Target="https://ru.wikipedia.org/w/index.php?title=%D0%9F%D0%B0%D1%80%D0%B0%D0%BB%D0%BB%D0%B5%D0%BB%D0%BE%D1%82%D0%BE%D0%BF&amp;action=edit&amp;redlink=1"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476388" y="0"/>
            <a:ext cx="7701640" cy="6858000"/>
          </a:xfrm>
          <a:prstGeom prst="rect">
            <a:avLst/>
          </a:prstGeom>
        </p:spPr>
      </p:pic>
      <p:sp>
        <p:nvSpPr>
          <p:cNvPr id="5" name="Object4"/>
          <p:cNvSpPr/>
          <p:nvPr/>
        </p:nvSpPr>
        <p:spPr>
          <a:xfrm>
            <a:off x="1100643" y="2263005"/>
            <a:ext cx="9990713" cy="431800"/>
          </a:xfrm>
          <a:prstGeom prst="rect">
            <a:avLst/>
          </a:prstGeom>
          <a:noFill/>
          <a:ln/>
        </p:spPr>
        <p:txBody>
          <a:bodyPr wrap="square" lIns="0" tIns="0" rIns="0" bIns="0" rtlCol="0" anchor="t"/>
          <a:lstStyle/>
          <a:p>
            <a:pPr algn="ctr">
              <a:lnSpc>
                <a:spcPts val="3388"/>
              </a:lnSpc>
            </a:pPr>
            <a:r>
              <a:rPr lang="ru-RU" sz="4400" b="1" dirty="0">
                <a:solidFill>
                  <a:schemeClr val="accent1">
                    <a:lumMod val="75000"/>
                  </a:schemeClr>
                </a:solidFill>
                <a:latin typeface="SB Sans Display" panose="020B0503040504020204" pitchFamily="34" charset="0"/>
                <a:ea typeface="SB Sans Display Bold" pitchFamily="34" charset="-122"/>
                <a:cs typeface="SB Sans Display" panose="020B0503040504020204" pitchFamily="34" charset="0"/>
              </a:rPr>
              <a:t>Проектирование баз данных</a:t>
            </a:r>
          </a:p>
        </p:txBody>
      </p:sp>
      <p:sp>
        <p:nvSpPr>
          <p:cNvPr id="8" name="Object7"/>
          <p:cNvSpPr/>
          <p:nvPr/>
        </p:nvSpPr>
        <p:spPr>
          <a:xfrm>
            <a:off x="707576" y="5157646"/>
            <a:ext cx="4240463" cy="361951"/>
          </a:xfrm>
          <a:prstGeom prst="rect">
            <a:avLst/>
          </a:prstGeom>
          <a:noFill/>
          <a:ln/>
        </p:spPr>
        <p:txBody>
          <a:bodyPr wrap="square" lIns="0" tIns="0" rIns="0" bIns="0" rtlCol="0" anchor="t"/>
          <a:lstStyle/>
          <a:p>
            <a:pPr>
              <a:lnSpc>
                <a:spcPts val="1549"/>
              </a:lnSpc>
            </a:pPr>
            <a:r>
              <a:rPr lang="ru-RU" sz="24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Дзгоев Алан Эдуардович</a:t>
            </a:r>
            <a:endParaRPr lang="en-US" sz="24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9" name="Object8"/>
          <p:cNvSpPr/>
          <p:nvPr/>
        </p:nvSpPr>
        <p:spPr>
          <a:xfrm>
            <a:off x="707575" y="5406753"/>
            <a:ext cx="3980965" cy="605294"/>
          </a:xfrm>
          <a:prstGeom prst="rect">
            <a:avLst/>
          </a:prstGeom>
          <a:noFill/>
          <a:ln/>
        </p:spPr>
        <p:txBody>
          <a:bodyPr wrap="square" lIns="0" tIns="0" rIns="0" bIns="0" rtlCol="0" anchor="t"/>
          <a:lstStyle/>
          <a:p>
            <a:pPr>
              <a:lnSpc>
                <a:spcPts val="1549"/>
              </a:lnSpc>
            </a:pPr>
            <a:r>
              <a:rPr lang="ru-RU" dirty="0">
                <a:solidFill>
                  <a:schemeClr val="accent1">
                    <a:lumMod val="75000"/>
                  </a:schemeClr>
                </a:solidFill>
                <a:latin typeface="SB Sans Display Light" panose="020B0303040504020204" pitchFamily="34" charset="0"/>
                <a:ea typeface="SB Sans Display Regular" pitchFamily="34" charset="-122"/>
                <a:cs typeface="SB Sans Display Light" panose="020B0303040504020204" pitchFamily="34" charset="0"/>
              </a:rPr>
              <a:t>Кандидат технических наук, </a:t>
            </a:r>
          </a:p>
          <a:p>
            <a:pPr>
              <a:lnSpc>
                <a:spcPts val="1549"/>
              </a:lnSpc>
            </a:pPr>
            <a:r>
              <a:rPr lang="ru-RU" dirty="0">
                <a:solidFill>
                  <a:schemeClr val="accent1">
                    <a:lumMod val="75000"/>
                  </a:schemeClr>
                </a:solidFill>
                <a:latin typeface="SB Sans Display Light" panose="020B0303040504020204" pitchFamily="34" charset="0"/>
                <a:ea typeface="SB Sans Display Regular" pitchFamily="34" charset="-122"/>
                <a:cs typeface="SB Sans Display Light" panose="020B0303040504020204" pitchFamily="34" charset="0"/>
              </a:rPr>
              <a:t>доцент кафедры цифровой трансформации</a:t>
            </a:r>
            <a:br>
              <a:rPr lang="ru-RU" dirty="0">
                <a:solidFill>
                  <a:schemeClr val="accent1">
                    <a:lumMod val="75000"/>
                  </a:schemeClr>
                </a:solidFill>
                <a:latin typeface="SB Sans Display Light" panose="020B0303040504020204" pitchFamily="34" charset="0"/>
                <a:ea typeface="SB Sans Display Regular" pitchFamily="34" charset="-122"/>
                <a:cs typeface="SB Sans Display Light" panose="020B0303040504020204" pitchFamily="34" charset="0"/>
              </a:rPr>
            </a:br>
            <a:r>
              <a:rPr lang="ru-RU" dirty="0">
                <a:solidFill>
                  <a:schemeClr val="accent1">
                    <a:lumMod val="75000"/>
                  </a:schemeClr>
                </a:solidFill>
                <a:latin typeface="SB Sans Display Light" panose="020B0303040504020204" pitchFamily="34" charset="0"/>
                <a:ea typeface="SB Sans Display Regular" pitchFamily="34" charset="-122"/>
                <a:cs typeface="SB Sans Display Light" panose="020B0303040504020204" pitchFamily="34" charset="0"/>
              </a:rPr>
              <a:t>Институт информационных технологий </a:t>
            </a:r>
          </a:p>
          <a:p>
            <a:pPr>
              <a:lnSpc>
                <a:spcPts val="1549"/>
              </a:lnSpc>
            </a:pPr>
            <a:r>
              <a:rPr lang="ru-RU" dirty="0">
                <a:solidFill>
                  <a:schemeClr val="accent1">
                    <a:lumMod val="75000"/>
                  </a:schemeClr>
                </a:solidFill>
                <a:latin typeface="SB Sans Display Light" panose="020B0303040504020204" pitchFamily="34" charset="0"/>
                <a:ea typeface="SB Sans Display Regular" pitchFamily="34" charset="-122"/>
                <a:cs typeface="SB Sans Display Light" panose="020B0303040504020204" pitchFamily="34" charset="0"/>
              </a:rPr>
              <a:t>РТУ МИРЭА</a:t>
            </a:r>
          </a:p>
          <a:p>
            <a:pPr>
              <a:lnSpc>
                <a:spcPts val="1549"/>
              </a:lnSpc>
            </a:pPr>
            <a:endParaRPr lang="en-US" sz="1467" dirty="0">
              <a:latin typeface="SB Sans Display Light" panose="020B0303040504020204" pitchFamily="34" charset="0"/>
              <a:cs typeface="SB Sans Display Light" panose="020B0303040504020204" pitchFamily="34" charset="0"/>
            </a:endParaRPr>
          </a:p>
        </p:txBody>
      </p:sp>
      <p:sp>
        <p:nvSpPr>
          <p:cNvPr id="10" name="Object9"/>
          <p:cNvSpPr/>
          <p:nvPr/>
        </p:nvSpPr>
        <p:spPr>
          <a:xfrm>
            <a:off x="5626677" y="6385103"/>
            <a:ext cx="1069686" cy="447976"/>
          </a:xfrm>
          <a:prstGeom prst="rect">
            <a:avLst/>
          </a:prstGeom>
          <a:noFill/>
          <a:ln/>
        </p:spPr>
        <p:txBody>
          <a:bodyPr wrap="square" lIns="0" tIns="0" rIns="0" bIns="0" rtlCol="0" anchor="t"/>
          <a:lstStyle/>
          <a:p>
            <a:pPr algn="ctr">
              <a:lnSpc>
                <a:spcPts val="1549"/>
              </a:lnSpc>
            </a:pPr>
            <a:r>
              <a:rPr lang="ru-RU" sz="1467" dirty="0">
                <a:solidFill>
                  <a:schemeClr val="accent1">
                    <a:lumMod val="75000"/>
                  </a:schemeClr>
                </a:solidFill>
                <a:latin typeface="SB Sans Display Light" panose="020B0303040504020204" pitchFamily="34" charset="0"/>
                <a:cs typeface="SB Sans Display Light" panose="020B0303040504020204" pitchFamily="34" charset="0"/>
              </a:rPr>
              <a:t>Москва, </a:t>
            </a:r>
          </a:p>
          <a:p>
            <a:pPr algn="ctr">
              <a:lnSpc>
                <a:spcPts val="1549"/>
              </a:lnSpc>
            </a:pPr>
            <a:r>
              <a:rPr lang="ru-RU" sz="1467" dirty="0">
                <a:solidFill>
                  <a:schemeClr val="accent1">
                    <a:lumMod val="75000"/>
                  </a:schemeClr>
                </a:solidFill>
                <a:latin typeface="SB Sans Display Light" panose="020B0303040504020204" pitchFamily="34" charset="0"/>
                <a:cs typeface="SB Sans Display Light" panose="020B0303040504020204" pitchFamily="34" charset="0"/>
              </a:rPr>
              <a:t>13.02.2025</a:t>
            </a:r>
            <a:endParaRPr lang="en-US" sz="1467" dirty="0">
              <a:solidFill>
                <a:schemeClr val="accent1">
                  <a:lumMod val="75000"/>
                </a:schemeClr>
              </a:solidFill>
              <a:latin typeface="SB Sans Display Light" panose="020B0303040504020204" pitchFamily="34" charset="0"/>
              <a:cs typeface="SB Sans Display Light" panose="020B0303040504020204" pitchFamily="34" charset="0"/>
            </a:endParaRPr>
          </a:p>
        </p:txBody>
      </p:sp>
      <p:sp>
        <p:nvSpPr>
          <p:cNvPr id="15" name="Object8">
            <a:extLst>
              <a:ext uri="{FF2B5EF4-FFF2-40B4-BE49-F238E27FC236}">
                <a16:creationId xmlns:a16="http://schemas.microsoft.com/office/drawing/2014/main" id="{4FEE49D5-0BC1-4C5D-A7DA-56DD1E3C1612}"/>
              </a:ext>
            </a:extLst>
          </p:cNvPr>
          <p:cNvSpPr/>
          <p:nvPr/>
        </p:nvSpPr>
        <p:spPr>
          <a:xfrm>
            <a:off x="4322096" y="1975357"/>
            <a:ext cx="3678848" cy="227683"/>
          </a:xfrm>
          <a:prstGeom prst="rect">
            <a:avLst/>
          </a:prstGeom>
          <a:noFill/>
          <a:ln/>
        </p:spPr>
        <p:txBody>
          <a:bodyPr wrap="square" lIns="0" tIns="0" rIns="0" bIns="0" rtlCol="0" anchor="t"/>
          <a:lstStyle/>
          <a:p>
            <a:pPr>
              <a:lnSpc>
                <a:spcPts val="1549"/>
              </a:lnSpc>
            </a:pPr>
            <a:r>
              <a:rPr lang="ru-RU" dirty="0">
                <a:solidFill>
                  <a:schemeClr val="accent1">
                    <a:lumMod val="75000"/>
                  </a:schemeClr>
                </a:solidFill>
                <a:latin typeface="SB Sans Display Light" panose="020B0303040504020204" pitchFamily="34" charset="0"/>
                <a:ea typeface="SB Sans Display Regular" pitchFamily="34" charset="-122"/>
                <a:cs typeface="SB Sans Display Light" panose="020B0303040504020204" pitchFamily="34" charset="0"/>
              </a:rPr>
              <a:t>Кафедра цифровой трансформации</a:t>
            </a:r>
            <a:endParaRPr lang="en-US" dirty="0">
              <a:latin typeface="SB Sans Display Light" panose="020B0303040504020204" pitchFamily="34" charset="0"/>
              <a:cs typeface="SB Sans Display Light" panose="020B0303040504020204" pitchFamily="34" charset="0"/>
            </a:endParaRPr>
          </a:p>
        </p:txBody>
      </p:sp>
      <p:sp>
        <p:nvSpPr>
          <p:cNvPr id="18" name="Object8">
            <a:extLst>
              <a:ext uri="{FF2B5EF4-FFF2-40B4-BE49-F238E27FC236}">
                <a16:creationId xmlns:a16="http://schemas.microsoft.com/office/drawing/2014/main" id="{CC261B34-E6B2-4A9C-A780-20B5DECB3439}"/>
              </a:ext>
            </a:extLst>
          </p:cNvPr>
          <p:cNvSpPr/>
          <p:nvPr/>
        </p:nvSpPr>
        <p:spPr>
          <a:xfrm>
            <a:off x="4093443" y="1728980"/>
            <a:ext cx="4005112" cy="313544"/>
          </a:xfrm>
          <a:prstGeom prst="rect">
            <a:avLst/>
          </a:prstGeom>
          <a:noFill/>
          <a:ln/>
        </p:spPr>
        <p:txBody>
          <a:bodyPr wrap="square" lIns="0" tIns="0" rIns="0" bIns="0" rtlCol="0" anchor="t"/>
          <a:lstStyle/>
          <a:p>
            <a:pPr>
              <a:lnSpc>
                <a:spcPts val="1549"/>
              </a:lnSpc>
            </a:pPr>
            <a:r>
              <a:rPr lang="ru-RU" dirty="0">
                <a:solidFill>
                  <a:schemeClr val="accent1">
                    <a:lumMod val="75000"/>
                  </a:schemeClr>
                </a:solidFill>
                <a:latin typeface="SB Sans Display Light" panose="020B0303040504020204" pitchFamily="34" charset="0"/>
                <a:ea typeface="SB Sans Display Regular" pitchFamily="34" charset="-122"/>
                <a:cs typeface="SB Sans Display Light" panose="020B0303040504020204" pitchFamily="34" charset="0"/>
              </a:rPr>
              <a:t>Институт информационных технологий</a:t>
            </a:r>
            <a:endParaRPr lang="en-US" dirty="0">
              <a:latin typeface="SB Sans Display Light" panose="020B0303040504020204" pitchFamily="34" charset="0"/>
              <a:cs typeface="SB Sans Display Light" panose="020B0303040504020204" pitchFamily="34" charset="0"/>
            </a:endParaRPr>
          </a:p>
        </p:txBody>
      </p:sp>
      <p:pic>
        <p:nvPicPr>
          <p:cNvPr id="19" name="Picture 18">
            <a:extLst>
              <a:ext uri="{FF2B5EF4-FFF2-40B4-BE49-F238E27FC236}">
                <a16:creationId xmlns:a16="http://schemas.microsoft.com/office/drawing/2014/main" id="{EACAE13E-8136-43E0-95CB-F033B74D85E9}"/>
              </a:ext>
            </a:extLst>
          </p:cNvPr>
          <p:cNvPicPr>
            <a:picLocks noChangeAspect="1"/>
          </p:cNvPicPr>
          <p:nvPr/>
        </p:nvPicPr>
        <p:blipFill>
          <a:blip r:embed="rId4"/>
          <a:stretch>
            <a:fillRect/>
          </a:stretch>
        </p:blipFill>
        <p:spPr>
          <a:xfrm>
            <a:off x="4948039" y="0"/>
            <a:ext cx="1945279" cy="1728980"/>
          </a:xfrm>
          <a:prstGeom prst="rect">
            <a:avLst/>
          </a:prstGeom>
        </p:spPr>
      </p:pic>
      <p:pic>
        <p:nvPicPr>
          <p:cNvPr id="4" name="Picture 3">
            <a:extLst>
              <a:ext uri="{FF2B5EF4-FFF2-40B4-BE49-F238E27FC236}">
                <a16:creationId xmlns:a16="http://schemas.microsoft.com/office/drawing/2014/main" id="{891A7E8F-4F8A-45AA-A1F1-70FB0CB50D75}"/>
              </a:ext>
            </a:extLst>
          </p:cNvPr>
          <p:cNvPicPr>
            <a:picLocks noChangeAspect="1"/>
          </p:cNvPicPr>
          <p:nvPr/>
        </p:nvPicPr>
        <p:blipFill>
          <a:blip r:embed="rId5"/>
          <a:stretch>
            <a:fillRect/>
          </a:stretch>
        </p:blipFill>
        <p:spPr>
          <a:xfrm>
            <a:off x="6696363" y="3084886"/>
            <a:ext cx="5327373" cy="3628125"/>
          </a:xfrm>
          <a:prstGeom prst="rect">
            <a:avLst/>
          </a:prstGeom>
        </p:spPr>
      </p:pic>
      <p:sp>
        <p:nvSpPr>
          <p:cNvPr id="23" name="Object8">
            <a:extLst>
              <a:ext uri="{FF2B5EF4-FFF2-40B4-BE49-F238E27FC236}">
                <a16:creationId xmlns:a16="http://schemas.microsoft.com/office/drawing/2014/main" id="{B7480EC7-E20B-4122-9693-2E67953ED86F}"/>
              </a:ext>
            </a:extLst>
          </p:cNvPr>
          <p:cNvSpPr/>
          <p:nvPr/>
        </p:nvSpPr>
        <p:spPr>
          <a:xfrm>
            <a:off x="3492147" y="2863833"/>
            <a:ext cx="5006394" cy="313544"/>
          </a:xfrm>
          <a:prstGeom prst="rect">
            <a:avLst/>
          </a:prstGeom>
          <a:noFill/>
          <a:ln/>
        </p:spPr>
        <p:txBody>
          <a:bodyPr wrap="square" lIns="0" tIns="0" rIns="0" bIns="0" rtlCol="0" anchor="t"/>
          <a:lstStyle/>
          <a:p>
            <a:pPr>
              <a:lnSpc>
                <a:spcPts val="1549"/>
              </a:lnSpc>
            </a:pPr>
            <a:r>
              <a:rPr lang="ru-RU" i="1" dirty="0">
                <a:solidFill>
                  <a:schemeClr val="accent1">
                    <a:lumMod val="75000"/>
                  </a:schemeClr>
                </a:solidFill>
                <a:latin typeface="SB Sans Display Light" panose="020B0303040504020204" pitchFamily="34" charset="0"/>
                <a:ea typeface="SB Sans Display Regular" pitchFamily="34" charset="-122"/>
                <a:cs typeface="SB Sans Display Light" panose="020B0303040504020204" pitchFamily="34" charset="0"/>
              </a:rPr>
              <a:t>Фундамент, на котором строятся приложения </a:t>
            </a:r>
          </a:p>
          <a:p>
            <a:pPr>
              <a:lnSpc>
                <a:spcPts val="1549"/>
              </a:lnSpc>
            </a:pPr>
            <a:r>
              <a:rPr lang="ru-RU" i="1" dirty="0">
                <a:solidFill>
                  <a:schemeClr val="accent1">
                    <a:lumMod val="75000"/>
                  </a:schemeClr>
                </a:solidFill>
                <a:latin typeface="SB Sans Display Light" panose="020B0303040504020204" pitchFamily="34" charset="0"/>
                <a:ea typeface="SB Sans Display Regular" pitchFamily="34" charset="-122"/>
                <a:cs typeface="SB Sans Display Light" panose="020B0303040504020204" pitchFamily="34" charset="0"/>
              </a:rPr>
              <a:t>и который состоит из данных</a:t>
            </a:r>
            <a:endParaRPr lang="en-US" i="1" dirty="0">
              <a:latin typeface="SB Sans Display Light" panose="020B0303040504020204" pitchFamily="34" charset="0"/>
              <a:cs typeface="SB Sans Display Light" panose="020B0303040504020204" pitchFamily="34" charset="0"/>
            </a:endParaRPr>
          </a:p>
        </p:txBody>
      </p:sp>
      <p:sp>
        <p:nvSpPr>
          <p:cNvPr id="14" name="Object8">
            <a:extLst>
              <a:ext uri="{FF2B5EF4-FFF2-40B4-BE49-F238E27FC236}">
                <a16:creationId xmlns:a16="http://schemas.microsoft.com/office/drawing/2014/main" id="{CCCBCE44-E71A-4B72-A2AF-0B9524A73F56}"/>
              </a:ext>
            </a:extLst>
          </p:cNvPr>
          <p:cNvSpPr/>
          <p:nvPr/>
        </p:nvSpPr>
        <p:spPr>
          <a:xfrm>
            <a:off x="2303782" y="4035049"/>
            <a:ext cx="4345211" cy="313544"/>
          </a:xfrm>
          <a:prstGeom prst="rect">
            <a:avLst/>
          </a:prstGeom>
          <a:noFill/>
          <a:ln/>
        </p:spPr>
        <p:txBody>
          <a:bodyPr wrap="square" lIns="0" tIns="0" rIns="0" bIns="0" rtlCol="0" anchor="t"/>
          <a:lstStyle/>
          <a:p>
            <a:pPr>
              <a:lnSpc>
                <a:spcPts val="1549"/>
              </a:lnSpc>
            </a:pPr>
            <a:r>
              <a:rPr lang="ru-RU" i="1" dirty="0">
                <a:solidFill>
                  <a:schemeClr val="accent1">
                    <a:lumMod val="75000"/>
                  </a:schemeClr>
                </a:solidFill>
                <a:latin typeface="SB Sans Display Light" panose="020B0303040504020204" pitchFamily="34" charset="0"/>
                <a:ea typeface="SB Sans Display Regular" pitchFamily="34" charset="-122"/>
                <a:cs typeface="SB Sans Display Light" panose="020B0303040504020204" pitchFamily="34" charset="0"/>
              </a:rPr>
              <a:t>Лекция №1. Базы данных и управление ими</a:t>
            </a:r>
            <a:endParaRPr lang="en-US" i="1" dirty="0">
              <a:latin typeface="SB Sans Display Light" panose="020B0303040504020204" pitchFamily="34" charset="0"/>
              <a:cs typeface="SB Sans Display Light" panose="020B030304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42360" y="2624162"/>
            <a:ext cx="6670930" cy="4233838"/>
          </a:xfrm>
          <a:prstGeom prst="rect">
            <a:avLst/>
          </a:prstGeom>
        </p:spPr>
      </p:pic>
      <p:sp>
        <p:nvSpPr>
          <p:cNvPr id="9" name="Object8"/>
          <p:cNvSpPr/>
          <p:nvPr/>
        </p:nvSpPr>
        <p:spPr>
          <a:xfrm>
            <a:off x="11791950" y="6438900"/>
            <a:ext cx="107950" cy="196850"/>
          </a:xfrm>
          <a:prstGeom prst="rect">
            <a:avLst/>
          </a:prstGeom>
          <a:noFill/>
          <a:ln/>
        </p:spPr>
        <p:txBody>
          <a:bodyPr wrap="square" lIns="0" tIns="0" rIns="0" bIns="0" rtlCol="0" anchor="t"/>
          <a:lstStyle/>
          <a:p>
            <a:pPr defTabSz="609630">
              <a:lnSpc>
                <a:spcPts val="1450"/>
              </a:lnSpc>
            </a:pPr>
            <a:r>
              <a:rPr lang="ru-RU" sz="1225" dirty="0">
                <a:solidFill>
                  <a:srgbClr val="8B8787"/>
                </a:solidFill>
                <a:latin typeface="Calibri" panose="020F0502020204030204"/>
                <a:ea typeface="SB Sans Display Light" pitchFamily="34" charset="-122"/>
              </a:rPr>
              <a:t>5</a:t>
            </a:r>
            <a:endParaRPr lang="en-US" sz="1225" dirty="0">
              <a:solidFill>
                <a:prstClr val="black"/>
              </a:solidFill>
              <a:latin typeface="Calibri" panose="020F0502020204030204"/>
            </a:endParaRPr>
          </a:p>
        </p:txBody>
      </p:sp>
      <p:sp>
        <p:nvSpPr>
          <p:cNvPr id="11" name="Заголовок 1">
            <a:extLst>
              <a:ext uri="{FF2B5EF4-FFF2-40B4-BE49-F238E27FC236}">
                <a16:creationId xmlns:a16="http://schemas.microsoft.com/office/drawing/2014/main" id="{216B9C7C-8B07-41F0-A788-92E40C39A5B9}"/>
              </a:ext>
            </a:extLst>
          </p:cNvPr>
          <p:cNvSpPr txBox="1">
            <a:spLocks/>
          </p:cNvSpPr>
          <p:nvPr/>
        </p:nvSpPr>
        <p:spPr>
          <a:xfrm>
            <a:off x="9387496" y="1961032"/>
            <a:ext cx="28045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2800" b="1" i="0" u="none" strike="noStrike" kern="1200" cap="none" spc="0" normalizeH="0" baseline="0" noProof="0" dirty="0">
                <a:ln>
                  <a:noFill/>
                </a:ln>
                <a:solidFill>
                  <a:srgbClr val="00B050"/>
                </a:solidFill>
                <a:effectLst/>
                <a:uLnTx/>
                <a:uFillTx/>
                <a:latin typeface="Calibri Light" panose="020F0302020204030204"/>
                <a:ea typeface="+mj-ea"/>
                <a:cs typeface="+mj-cs"/>
              </a:rPr>
              <a:t>Введение в проектирование баз данных</a:t>
            </a:r>
          </a:p>
        </p:txBody>
      </p:sp>
      <p:sp>
        <p:nvSpPr>
          <p:cNvPr id="12" name="Объект 2">
            <a:extLst>
              <a:ext uri="{FF2B5EF4-FFF2-40B4-BE49-F238E27FC236}">
                <a16:creationId xmlns:a16="http://schemas.microsoft.com/office/drawing/2014/main" id="{1FF93DAD-6559-4DCB-8C79-5432CF7B6C67}"/>
              </a:ext>
            </a:extLst>
          </p:cNvPr>
          <p:cNvSpPr txBox="1">
            <a:spLocks/>
          </p:cNvSpPr>
          <p:nvPr/>
        </p:nvSpPr>
        <p:spPr>
          <a:xfrm>
            <a:off x="300230" y="664592"/>
            <a:ext cx="7438303" cy="39187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000" b="1" i="0" u="none" strike="noStrike" kern="1200" cap="none" spc="0" normalizeH="0" baseline="0" noProof="0" dirty="0">
                <a:ln>
                  <a:noFill/>
                </a:ln>
                <a:solidFill>
                  <a:srgbClr val="00B050"/>
                </a:solidFill>
                <a:effectLst/>
                <a:uLnTx/>
                <a:uFillTx/>
                <a:latin typeface="Calibri" panose="020F0502020204030204"/>
                <a:ea typeface="+mn-ea"/>
                <a:cs typeface="+mn-cs"/>
              </a:rPr>
              <a:t>„В частном обслуживании наиболее перспективны с точки зрения </a:t>
            </a:r>
            <a:r>
              <a:rPr kumimoji="0" lang="ru-RU" sz="2000" b="1" i="0" u="none" strike="noStrike" kern="1200" cap="none" spc="0" normalizeH="0" baseline="0" noProof="0" dirty="0" err="1">
                <a:ln>
                  <a:noFill/>
                </a:ln>
                <a:solidFill>
                  <a:srgbClr val="00B050"/>
                </a:solidFill>
                <a:effectLst/>
                <a:uLnTx/>
                <a:uFillTx/>
                <a:latin typeface="Calibri" panose="020F0502020204030204"/>
                <a:ea typeface="+mn-ea"/>
                <a:cs typeface="+mn-cs"/>
              </a:rPr>
              <a:t>ресурсоотдачи</a:t>
            </a:r>
            <a:r>
              <a:rPr kumimoji="0" lang="ru-RU" sz="2000" b="1" i="0" u="none" strike="noStrike" kern="1200" cap="none" spc="0" normalizeH="0" baseline="0" noProof="0" dirty="0">
                <a:ln>
                  <a:noFill/>
                </a:ln>
                <a:solidFill>
                  <a:srgbClr val="00B050"/>
                </a:solidFill>
                <a:effectLst/>
                <a:uLnTx/>
                <a:uFillTx/>
                <a:latin typeface="Calibri" panose="020F0502020204030204"/>
                <a:ea typeface="+mn-ea"/>
                <a:cs typeface="+mn-cs"/>
              </a:rPr>
              <a:t> — это три составляющие. Первое — технология дистанционного обслуживания. Второе — работа с базами данных. И, наконец, третье — лучшие кадры.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000" b="1" i="0" u="none" strike="noStrike" kern="1200" cap="none" spc="0" normalizeH="0" baseline="0" noProof="0" dirty="0">
                <a:ln>
                  <a:noFill/>
                </a:ln>
                <a:solidFill>
                  <a:srgbClr val="00B050"/>
                </a:solidFill>
                <a:effectLst/>
                <a:uLnTx/>
                <a:uFillTx/>
                <a:latin typeface="Calibri" panose="020F0502020204030204"/>
                <a:ea typeface="+mn-ea"/>
                <a:cs typeface="+mn-cs"/>
              </a:rPr>
              <a:t>Всё вместе это должно сформировать интеллектуальный капитал, то есть главный актив будущего неценового конкурентного преимущества“.</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ru-RU" sz="2000" b="0"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000" b="0" i="1" u="none" strike="noStrike" kern="1200" cap="none" spc="0" normalizeH="0" baseline="0" noProof="0" dirty="0">
                <a:ln>
                  <a:noFill/>
                </a:ln>
                <a:solidFill>
                  <a:srgbClr val="00B050"/>
                </a:solidFill>
                <a:effectLst/>
                <a:uLnTx/>
                <a:uFillTx/>
                <a:latin typeface="Calibri" panose="020F0502020204030204"/>
                <a:ea typeface="+mn-ea"/>
                <a:cs typeface="+mn-cs"/>
              </a:rPr>
              <a:t>Дмитрий Васильевич </a:t>
            </a:r>
            <a:r>
              <a:rPr kumimoji="0" lang="ru-RU" sz="2000" b="0" i="1" u="none" strike="noStrike" kern="1200" cap="none" spc="0" normalizeH="0" baseline="0" noProof="0" dirty="0" err="1">
                <a:ln>
                  <a:noFill/>
                </a:ln>
                <a:solidFill>
                  <a:srgbClr val="00B050"/>
                </a:solidFill>
                <a:effectLst/>
                <a:uLnTx/>
                <a:uFillTx/>
                <a:latin typeface="Calibri" panose="020F0502020204030204"/>
                <a:ea typeface="+mn-ea"/>
                <a:cs typeface="+mn-cs"/>
              </a:rPr>
              <a:t>Брейтенбихер</a:t>
            </a:r>
            <a:endParaRPr kumimoji="0" lang="ru-RU" sz="2000" b="0" i="1"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ru-RU" sz="2000" b="0" i="1"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000" b="0" i="1" u="none" strike="noStrike" kern="1200" cap="none" spc="0" normalizeH="0" baseline="0" noProof="0" dirty="0">
                <a:ln>
                  <a:noFill/>
                </a:ln>
                <a:solidFill>
                  <a:srgbClr val="00B050"/>
                </a:solidFill>
                <a:effectLst/>
                <a:uLnTx/>
                <a:uFillTx/>
                <a:latin typeface="Calibri" panose="020F0502020204030204"/>
                <a:ea typeface="+mn-ea"/>
                <a:cs typeface="+mn-cs"/>
              </a:rPr>
              <a:t>Источник: https://ru.citaty.net/temy/bazy-dannykh/</a:t>
            </a:r>
          </a:p>
        </p:txBody>
      </p:sp>
    </p:spTree>
    <p:extLst>
      <p:ext uri="{BB962C8B-B14F-4D97-AF65-F5344CB8AC3E}">
        <p14:creationId xmlns:p14="http://schemas.microsoft.com/office/powerpoint/2010/main" val="3305662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42360" y="2624162"/>
            <a:ext cx="6670930" cy="4233838"/>
          </a:xfrm>
          <a:prstGeom prst="rect">
            <a:avLst/>
          </a:prstGeom>
        </p:spPr>
      </p:pic>
      <p:sp>
        <p:nvSpPr>
          <p:cNvPr id="9" name="Object8"/>
          <p:cNvSpPr/>
          <p:nvPr/>
        </p:nvSpPr>
        <p:spPr>
          <a:xfrm>
            <a:off x="11791950" y="6438900"/>
            <a:ext cx="107950" cy="196850"/>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pic>
        <p:nvPicPr>
          <p:cNvPr id="5" name="Picture 4">
            <a:extLst>
              <a:ext uri="{FF2B5EF4-FFF2-40B4-BE49-F238E27FC236}">
                <a16:creationId xmlns:a16="http://schemas.microsoft.com/office/drawing/2014/main" id="{64FA08EA-51C3-4342-BE2E-E402B6689DBB}"/>
              </a:ext>
            </a:extLst>
          </p:cNvPr>
          <p:cNvPicPr>
            <a:picLocks noChangeAspect="1"/>
          </p:cNvPicPr>
          <p:nvPr/>
        </p:nvPicPr>
        <p:blipFill>
          <a:blip r:embed="rId5"/>
          <a:stretch>
            <a:fillRect/>
          </a:stretch>
        </p:blipFill>
        <p:spPr>
          <a:xfrm>
            <a:off x="1691083" y="0"/>
            <a:ext cx="8809834" cy="6858000"/>
          </a:xfrm>
          <a:prstGeom prst="rect">
            <a:avLst/>
          </a:prstGeom>
        </p:spPr>
      </p:pic>
    </p:spTree>
    <p:extLst>
      <p:ext uri="{BB962C8B-B14F-4D97-AF65-F5344CB8AC3E}">
        <p14:creationId xmlns:p14="http://schemas.microsoft.com/office/powerpoint/2010/main" val="3784272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5" name="Object7">
            <a:extLst>
              <a:ext uri="{FF2B5EF4-FFF2-40B4-BE49-F238E27FC236}">
                <a16:creationId xmlns:a16="http://schemas.microsoft.com/office/drawing/2014/main" id="{03BE6651-E21C-ACBE-6C21-0C597C077B19}"/>
              </a:ext>
            </a:extLst>
          </p:cNvPr>
          <p:cNvSpPr/>
          <p:nvPr/>
        </p:nvSpPr>
        <p:spPr>
          <a:xfrm>
            <a:off x="5769375" y="5544142"/>
            <a:ext cx="5143160" cy="361951"/>
          </a:xfrm>
          <a:prstGeom prst="rect">
            <a:avLst/>
          </a:prstGeom>
          <a:noFill/>
          <a:ln/>
        </p:spPr>
        <p:txBody>
          <a:bodyPr wrap="square" lIns="0" tIns="0" rIns="0" bIns="0" rtlCol="0" anchor="t"/>
          <a:lstStyle/>
          <a:p>
            <a:pPr>
              <a:lnSpc>
                <a:spcPts val="1549"/>
              </a:lnSpc>
            </a:pPr>
            <a:r>
              <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Магистратура</a:t>
            </a:r>
          </a:p>
          <a:p>
            <a:pPr>
              <a:lnSpc>
                <a:spcPts val="1549"/>
              </a:lnSpc>
            </a:pPr>
            <a:endPar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endParaRPr>
          </a:p>
          <a:p>
            <a:pPr>
              <a:lnSpc>
                <a:spcPts val="1549"/>
              </a:lnSpc>
            </a:pPr>
            <a:r>
              <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Проектирование и разработка</a:t>
            </a:r>
          </a:p>
          <a:p>
            <a:pPr>
              <a:lnSpc>
                <a:spcPts val="1549"/>
              </a:lnSpc>
            </a:pPr>
            <a:endPar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endParaRPr>
          </a:p>
          <a:p>
            <a:pPr>
              <a:lnSpc>
                <a:spcPts val="1549"/>
              </a:lnSpc>
            </a:pPr>
            <a:r>
              <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 баз и хранилищ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pic>
        <p:nvPicPr>
          <p:cNvPr id="7" name="Рисунок 6">
            <a:extLst>
              <a:ext uri="{FF2B5EF4-FFF2-40B4-BE49-F238E27FC236}">
                <a16:creationId xmlns:a16="http://schemas.microsoft.com/office/drawing/2014/main" id="{22C733F5-DE84-71E0-50E0-5D49BBA967DA}"/>
              </a:ext>
            </a:extLst>
          </p:cNvPr>
          <p:cNvPicPr>
            <a:picLocks noChangeAspect="1"/>
          </p:cNvPicPr>
          <p:nvPr/>
        </p:nvPicPr>
        <p:blipFill>
          <a:blip r:embed="rId5"/>
          <a:stretch>
            <a:fillRect/>
          </a:stretch>
        </p:blipFill>
        <p:spPr>
          <a:xfrm>
            <a:off x="10540485" y="2160335"/>
            <a:ext cx="1492767" cy="1428194"/>
          </a:xfrm>
          <a:prstGeom prst="rect">
            <a:avLst/>
          </a:prstGeom>
        </p:spPr>
      </p:pic>
      <p:sp>
        <p:nvSpPr>
          <p:cNvPr id="9" name="Object7">
            <a:extLst>
              <a:ext uri="{FF2B5EF4-FFF2-40B4-BE49-F238E27FC236}">
                <a16:creationId xmlns:a16="http://schemas.microsoft.com/office/drawing/2014/main" id="{6FD3A78E-4315-C356-328E-3C12CF58BE7B}"/>
              </a:ext>
            </a:extLst>
          </p:cNvPr>
          <p:cNvSpPr/>
          <p:nvPr/>
        </p:nvSpPr>
        <p:spPr>
          <a:xfrm>
            <a:off x="6629398" y="3032725"/>
            <a:ext cx="3842869" cy="361951"/>
          </a:xfrm>
          <a:prstGeom prst="rect">
            <a:avLst/>
          </a:prstGeom>
          <a:noFill/>
          <a:ln/>
        </p:spPr>
        <p:txBody>
          <a:bodyPr wrap="square" lIns="0" tIns="0" rIns="0" bIns="0" rtlCol="0" anchor="t"/>
          <a:lstStyle/>
          <a:p>
            <a:pPr algn="r">
              <a:lnSpc>
                <a:spcPts val="1549"/>
              </a:lnSpc>
            </a:pPr>
            <a:r>
              <a:rPr lang="en-US"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3 </a:t>
            </a:r>
            <a:r>
              <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курс. </a:t>
            </a:r>
          </a:p>
          <a:p>
            <a:pPr algn="r">
              <a:lnSpc>
                <a:spcPts val="1549"/>
              </a:lnSpc>
            </a:pPr>
            <a:endPar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endParaRPr>
          </a:p>
          <a:p>
            <a:pPr algn="r">
              <a:lnSpc>
                <a:spcPts val="1549"/>
              </a:lnSpc>
            </a:pPr>
            <a:r>
              <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Разработка баз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11" name="Object7">
            <a:extLst>
              <a:ext uri="{FF2B5EF4-FFF2-40B4-BE49-F238E27FC236}">
                <a16:creationId xmlns:a16="http://schemas.microsoft.com/office/drawing/2014/main" id="{0ACD50C8-BE43-7CFA-251B-08767144A6CB}"/>
              </a:ext>
            </a:extLst>
          </p:cNvPr>
          <p:cNvSpPr/>
          <p:nvPr/>
        </p:nvSpPr>
        <p:spPr>
          <a:xfrm>
            <a:off x="5589286" y="625510"/>
            <a:ext cx="5923091" cy="361951"/>
          </a:xfrm>
          <a:prstGeom prst="rect">
            <a:avLst/>
          </a:prstGeom>
          <a:noFill/>
          <a:ln/>
        </p:spPr>
        <p:txBody>
          <a:bodyPr wrap="square" lIns="0" tIns="0" rIns="0" bIns="0" rtlCol="0" anchor="t"/>
          <a:lstStyle/>
          <a:p>
            <a:pPr>
              <a:lnSpc>
                <a:spcPts val="1549"/>
              </a:lnSpc>
            </a:pPr>
            <a:r>
              <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2</a:t>
            </a:r>
            <a:r>
              <a:rPr lang="en-US"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 </a:t>
            </a:r>
            <a:r>
              <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курс. </a:t>
            </a:r>
          </a:p>
          <a:p>
            <a:pPr>
              <a:lnSpc>
                <a:spcPts val="1549"/>
              </a:lnSpc>
            </a:pPr>
            <a:endPar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endParaRPr>
          </a:p>
          <a:p>
            <a:pPr>
              <a:lnSpc>
                <a:spcPts val="1549"/>
              </a:lnSpc>
            </a:pPr>
            <a:r>
              <a:rPr lang="ru-RU" sz="28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Проектирование баз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pic>
        <p:nvPicPr>
          <p:cNvPr id="13" name="Рисунок 12">
            <a:extLst>
              <a:ext uri="{FF2B5EF4-FFF2-40B4-BE49-F238E27FC236}">
                <a16:creationId xmlns:a16="http://schemas.microsoft.com/office/drawing/2014/main" id="{FDBFFF11-A29A-FDD1-5397-AFB4E8D62490}"/>
              </a:ext>
            </a:extLst>
          </p:cNvPr>
          <p:cNvPicPr>
            <a:picLocks noChangeAspect="1"/>
          </p:cNvPicPr>
          <p:nvPr/>
        </p:nvPicPr>
        <p:blipFill>
          <a:blip r:embed="rId6"/>
          <a:stretch>
            <a:fillRect/>
          </a:stretch>
        </p:blipFill>
        <p:spPr>
          <a:xfrm>
            <a:off x="-1" y="20141"/>
            <a:ext cx="5521071" cy="3800842"/>
          </a:xfrm>
          <a:prstGeom prst="rect">
            <a:avLst/>
          </a:prstGeom>
        </p:spPr>
      </p:pic>
      <p:pic>
        <p:nvPicPr>
          <p:cNvPr id="14" name="Рисунок 13">
            <a:extLst>
              <a:ext uri="{FF2B5EF4-FFF2-40B4-BE49-F238E27FC236}">
                <a16:creationId xmlns:a16="http://schemas.microsoft.com/office/drawing/2014/main" id="{A67B8AF1-EFEA-83C4-410F-59A6F5493469}"/>
              </a:ext>
            </a:extLst>
          </p:cNvPr>
          <p:cNvPicPr>
            <a:picLocks noChangeAspect="1"/>
          </p:cNvPicPr>
          <p:nvPr/>
        </p:nvPicPr>
        <p:blipFill>
          <a:blip r:embed="rId7"/>
          <a:stretch>
            <a:fillRect/>
          </a:stretch>
        </p:blipFill>
        <p:spPr>
          <a:xfrm>
            <a:off x="1049867" y="3780930"/>
            <a:ext cx="4471203" cy="3025059"/>
          </a:xfrm>
          <a:prstGeom prst="rect">
            <a:avLst/>
          </a:prstGeom>
        </p:spPr>
      </p:pic>
    </p:spTree>
    <p:extLst>
      <p:ext uri="{BB962C8B-B14F-4D97-AF65-F5344CB8AC3E}">
        <p14:creationId xmlns:p14="http://schemas.microsoft.com/office/powerpoint/2010/main" val="4040926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2B7A129-EB5A-BD58-B4DA-BE9C3DAED115}"/>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D58D0D70-0348-B04D-5CD6-F88AFFA19957}"/>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15040605-3B14-A622-9CF6-CE42C0E91551}"/>
              </a:ext>
            </a:extLst>
          </p:cNvPr>
          <p:cNvPicPr>
            <a:picLocks noChangeAspect="1"/>
          </p:cNvPicPr>
          <p:nvPr/>
        </p:nvPicPr>
        <p:blipFill>
          <a:blip r:embed="rId4"/>
          <a:srcRect/>
          <a:stretch/>
        </p:blipFill>
        <p:spPr>
          <a:xfrm>
            <a:off x="5521070" y="2624162"/>
            <a:ext cx="6670930" cy="4233838"/>
          </a:xfrm>
          <a:prstGeom prst="rect">
            <a:avLst/>
          </a:prstGeom>
        </p:spPr>
      </p:pic>
      <p:pic>
        <p:nvPicPr>
          <p:cNvPr id="4" name="Рисунок 3">
            <a:extLst>
              <a:ext uri="{FF2B5EF4-FFF2-40B4-BE49-F238E27FC236}">
                <a16:creationId xmlns:a16="http://schemas.microsoft.com/office/drawing/2014/main" id="{5C01EF8B-666C-E701-CC8F-6311C1B44D8B}"/>
              </a:ext>
            </a:extLst>
          </p:cNvPr>
          <p:cNvPicPr>
            <a:picLocks noChangeAspect="1"/>
          </p:cNvPicPr>
          <p:nvPr/>
        </p:nvPicPr>
        <p:blipFill>
          <a:blip r:embed="rId5"/>
          <a:stretch>
            <a:fillRect/>
          </a:stretch>
        </p:blipFill>
        <p:spPr>
          <a:xfrm>
            <a:off x="2611667" y="697991"/>
            <a:ext cx="7395933" cy="4928616"/>
          </a:xfrm>
          <a:prstGeom prst="rect">
            <a:avLst/>
          </a:prstGeom>
        </p:spPr>
      </p:pic>
    </p:spTree>
    <p:extLst>
      <p:ext uri="{BB962C8B-B14F-4D97-AF65-F5344CB8AC3E}">
        <p14:creationId xmlns:p14="http://schemas.microsoft.com/office/powerpoint/2010/main" val="942907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264CACB-1C90-1138-1284-6CE633057AA7}"/>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7CE2C55A-43A7-65FC-9F24-C5A6E10AC945}"/>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D8C398DA-187F-3889-1F32-AB99993261DD}"/>
              </a:ext>
            </a:extLst>
          </p:cNvPr>
          <p:cNvPicPr>
            <a:picLocks noChangeAspect="1"/>
          </p:cNvPicPr>
          <p:nvPr/>
        </p:nvPicPr>
        <p:blipFill>
          <a:blip r:embed="rId4"/>
          <a:srcRect/>
          <a:stretch/>
        </p:blipFill>
        <p:spPr>
          <a:xfrm>
            <a:off x="5521070" y="2624162"/>
            <a:ext cx="6670930" cy="4233838"/>
          </a:xfrm>
          <a:prstGeom prst="rect">
            <a:avLst/>
          </a:prstGeom>
        </p:spPr>
      </p:pic>
      <p:sp>
        <p:nvSpPr>
          <p:cNvPr id="8" name="Заголовок 1">
            <a:extLst>
              <a:ext uri="{FF2B5EF4-FFF2-40B4-BE49-F238E27FC236}">
                <a16:creationId xmlns:a16="http://schemas.microsoft.com/office/drawing/2014/main" id="{6FF52A42-5480-7FD8-ECBE-7FE9471FCF45}"/>
              </a:ext>
            </a:extLst>
          </p:cNvPr>
          <p:cNvSpPr txBox="1">
            <a:spLocks/>
          </p:cNvSpPr>
          <p:nvPr/>
        </p:nvSpPr>
        <p:spPr>
          <a:xfrm>
            <a:off x="1552448" y="-959571"/>
            <a:ext cx="10506456" cy="19191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t>Тема 1_ Базы данных и управление ими</a:t>
            </a:r>
          </a:p>
        </p:txBody>
      </p:sp>
      <p:sp>
        <p:nvSpPr>
          <p:cNvPr id="10" name="Объект 2">
            <a:extLst>
              <a:ext uri="{FF2B5EF4-FFF2-40B4-BE49-F238E27FC236}">
                <a16:creationId xmlns:a16="http://schemas.microsoft.com/office/drawing/2014/main" id="{2C9EE48D-72AC-CEF8-F47A-797883C5BD81}"/>
              </a:ext>
            </a:extLst>
          </p:cNvPr>
          <p:cNvSpPr txBox="1">
            <a:spLocks/>
          </p:cNvSpPr>
          <p:nvPr/>
        </p:nvSpPr>
        <p:spPr>
          <a:xfrm>
            <a:off x="763863" y="1170971"/>
            <a:ext cx="10509504" cy="2905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ru-RU" sz="2800" b="0" i="0" u="none" strike="noStrike" kern="1200" cap="none" spc="0" normalizeH="0" baseline="0" noProof="0" dirty="0">
                <a:ln>
                  <a:noFill/>
                </a:ln>
                <a:solidFill>
                  <a:schemeClr val="accent1"/>
                </a:solidFill>
                <a:effectLst/>
                <a:uLnTx/>
                <a:uFillTx/>
                <a:latin typeface="Calibri" panose="020F0502020204030204"/>
                <a:ea typeface="+mn-ea"/>
                <a:cs typeface="+mn-cs"/>
              </a:rPr>
              <a:t>1.1_Данные. Структуры данных.</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ru-RU" sz="2800" b="0" i="0" u="none" strike="noStrike" kern="1200" cap="none" spc="0" normalizeH="0" baseline="0" noProof="0" dirty="0">
                <a:ln>
                  <a:noFill/>
                </a:ln>
                <a:solidFill>
                  <a:schemeClr val="accent1"/>
                </a:solidFill>
                <a:effectLst/>
                <a:uLnTx/>
                <a:uFillTx/>
                <a:latin typeface="Calibri" panose="020F0502020204030204"/>
                <a:ea typeface="+mn-ea"/>
                <a:cs typeface="+mn-cs"/>
              </a:rPr>
              <a:t>1.2_Базы данных</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ru-RU" sz="2800" b="0" i="0" u="none" strike="noStrike" kern="1200" cap="none" spc="0" normalizeH="0" baseline="0" noProof="0" dirty="0">
                <a:ln>
                  <a:noFill/>
                </a:ln>
                <a:solidFill>
                  <a:schemeClr val="accent1"/>
                </a:solidFill>
                <a:effectLst/>
                <a:uLnTx/>
                <a:uFillTx/>
                <a:latin typeface="Calibri" panose="020F0502020204030204"/>
                <a:ea typeface="+mn-ea"/>
                <a:cs typeface="+mn-cs"/>
              </a:rPr>
              <a:t>1.3_СУБД</a:t>
            </a:r>
          </a:p>
        </p:txBody>
      </p:sp>
    </p:spTree>
    <p:extLst>
      <p:ext uri="{BB962C8B-B14F-4D97-AF65-F5344CB8AC3E}">
        <p14:creationId xmlns:p14="http://schemas.microsoft.com/office/powerpoint/2010/main" val="4073510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E2F0082-DAB9-0057-074C-D1CDF21C76FA}"/>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69D01B0A-FB3B-52FD-FE54-C41625325F22}"/>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EA587B31-D3EC-89E5-DF25-362AAB58F79F}"/>
              </a:ext>
            </a:extLst>
          </p:cNvPr>
          <p:cNvPicPr>
            <a:picLocks noChangeAspect="1"/>
          </p:cNvPicPr>
          <p:nvPr/>
        </p:nvPicPr>
        <p:blipFill>
          <a:blip r:embed="rId4"/>
          <a:srcRect/>
          <a:stretch/>
        </p:blipFill>
        <p:spPr>
          <a:xfrm>
            <a:off x="5521070" y="2624162"/>
            <a:ext cx="6670930" cy="4233838"/>
          </a:xfrm>
          <a:prstGeom prst="rect">
            <a:avLst/>
          </a:prstGeom>
        </p:spPr>
      </p:pic>
      <p:sp>
        <p:nvSpPr>
          <p:cNvPr id="8" name="Заголовок 1">
            <a:extLst>
              <a:ext uri="{FF2B5EF4-FFF2-40B4-BE49-F238E27FC236}">
                <a16:creationId xmlns:a16="http://schemas.microsoft.com/office/drawing/2014/main" id="{292B99A8-8712-8FCF-7F8D-7492E647F4DC}"/>
              </a:ext>
            </a:extLst>
          </p:cNvPr>
          <p:cNvSpPr txBox="1">
            <a:spLocks/>
          </p:cNvSpPr>
          <p:nvPr/>
        </p:nvSpPr>
        <p:spPr>
          <a:xfrm>
            <a:off x="1442382" y="-1314218"/>
            <a:ext cx="10506456" cy="19191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t>Тема 1_ Базы данных и управление ими</a:t>
            </a:r>
          </a:p>
        </p:txBody>
      </p:sp>
      <p:pic>
        <p:nvPicPr>
          <p:cNvPr id="5" name="Рисунок 4">
            <a:extLst>
              <a:ext uri="{FF2B5EF4-FFF2-40B4-BE49-F238E27FC236}">
                <a16:creationId xmlns:a16="http://schemas.microsoft.com/office/drawing/2014/main" id="{6A1DBEE1-02C5-00B1-87C9-5A0A6275FF0F}"/>
              </a:ext>
            </a:extLst>
          </p:cNvPr>
          <p:cNvPicPr>
            <a:picLocks noChangeAspect="1"/>
          </p:cNvPicPr>
          <p:nvPr/>
        </p:nvPicPr>
        <p:blipFill>
          <a:blip r:embed="rId5"/>
          <a:stretch>
            <a:fillRect/>
          </a:stretch>
        </p:blipFill>
        <p:spPr>
          <a:xfrm>
            <a:off x="2638425" y="504825"/>
            <a:ext cx="6915150" cy="6353175"/>
          </a:xfrm>
          <a:prstGeom prst="rect">
            <a:avLst/>
          </a:prstGeom>
        </p:spPr>
      </p:pic>
    </p:spTree>
    <p:extLst>
      <p:ext uri="{BB962C8B-B14F-4D97-AF65-F5344CB8AC3E}">
        <p14:creationId xmlns:p14="http://schemas.microsoft.com/office/powerpoint/2010/main" val="3391473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45C0E97-F0A2-2A64-CCC2-E3278F24FD09}"/>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A3297785-CC4C-4B65-A7FB-F585F52C4E8F}"/>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A62701BE-E442-7F36-2BB7-6B7E8A730817}"/>
              </a:ext>
            </a:extLst>
          </p:cNvPr>
          <p:cNvPicPr>
            <a:picLocks noChangeAspect="1"/>
          </p:cNvPicPr>
          <p:nvPr/>
        </p:nvPicPr>
        <p:blipFill>
          <a:blip r:embed="rId4"/>
          <a:srcRect/>
          <a:stretch/>
        </p:blipFill>
        <p:spPr>
          <a:xfrm>
            <a:off x="5521070" y="2624162"/>
            <a:ext cx="6670930" cy="4233838"/>
          </a:xfrm>
          <a:prstGeom prst="rect">
            <a:avLst/>
          </a:prstGeom>
        </p:spPr>
      </p:pic>
      <p:sp>
        <p:nvSpPr>
          <p:cNvPr id="8" name="Заголовок 1">
            <a:extLst>
              <a:ext uri="{FF2B5EF4-FFF2-40B4-BE49-F238E27FC236}">
                <a16:creationId xmlns:a16="http://schemas.microsoft.com/office/drawing/2014/main" id="{D2D5F717-712E-D676-8259-F556794AC863}"/>
              </a:ext>
            </a:extLst>
          </p:cNvPr>
          <p:cNvSpPr txBox="1">
            <a:spLocks/>
          </p:cNvSpPr>
          <p:nvPr/>
        </p:nvSpPr>
        <p:spPr>
          <a:xfrm>
            <a:off x="1442382" y="-1314218"/>
            <a:ext cx="10506456" cy="19191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t>Тема 1_ Базы данных и управление ими</a:t>
            </a:r>
          </a:p>
        </p:txBody>
      </p:sp>
      <p:pic>
        <p:nvPicPr>
          <p:cNvPr id="6" name="Рисунок 5">
            <a:extLst>
              <a:ext uri="{FF2B5EF4-FFF2-40B4-BE49-F238E27FC236}">
                <a16:creationId xmlns:a16="http://schemas.microsoft.com/office/drawing/2014/main" id="{E74B32AE-7A65-C388-852B-4C8B2AA096CA}"/>
              </a:ext>
            </a:extLst>
          </p:cNvPr>
          <p:cNvPicPr>
            <a:picLocks noChangeAspect="1"/>
          </p:cNvPicPr>
          <p:nvPr/>
        </p:nvPicPr>
        <p:blipFill>
          <a:blip r:embed="rId5"/>
          <a:stretch>
            <a:fillRect/>
          </a:stretch>
        </p:blipFill>
        <p:spPr>
          <a:xfrm>
            <a:off x="2500312" y="1200150"/>
            <a:ext cx="7191375" cy="4457700"/>
          </a:xfrm>
          <a:prstGeom prst="rect">
            <a:avLst/>
          </a:prstGeom>
        </p:spPr>
      </p:pic>
    </p:spTree>
    <p:extLst>
      <p:ext uri="{BB962C8B-B14F-4D97-AF65-F5344CB8AC3E}">
        <p14:creationId xmlns:p14="http://schemas.microsoft.com/office/powerpoint/2010/main" val="2271044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6BF5439-24D3-9962-1B17-E8773BB852AA}"/>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EC6B8FE1-AF59-7CEB-2585-D0FA105FDE8F}"/>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50F15ABD-8625-2795-4EC4-5807D5B67119}"/>
              </a:ext>
            </a:extLst>
          </p:cNvPr>
          <p:cNvPicPr>
            <a:picLocks noChangeAspect="1"/>
          </p:cNvPicPr>
          <p:nvPr/>
        </p:nvPicPr>
        <p:blipFill>
          <a:blip r:embed="rId4"/>
          <a:srcRect/>
          <a:stretch/>
        </p:blipFill>
        <p:spPr>
          <a:xfrm>
            <a:off x="5521070" y="2624162"/>
            <a:ext cx="6670930" cy="4233838"/>
          </a:xfrm>
          <a:prstGeom prst="rect">
            <a:avLst/>
          </a:prstGeom>
        </p:spPr>
      </p:pic>
      <p:sp>
        <p:nvSpPr>
          <p:cNvPr id="8" name="Заголовок 1">
            <a:extLst>
              <a:ext uri="{FF2B5EF4-FFF2-40B4-BE49-F238E27FC236}">
                <a16:creationId xmlns:a16="http://schemas.microsoft.com/office/drawing/2014/main" id="{E9AD4402-6AC2-6046-DB20-F69704D028EA}"/>
              </a:ext>
            </a:extLst>
          </p:cNvPr>
          <p:cNvSpPr txBox="1">
            <a:spLocks/>
          </p:cNvSpPr>
          <p:nvPr/>
        </p:nvSpPr>
        <p:spPr>
          <a:xfrm>
            <a:off x="1442382" y="-1314218"/>
            <a:ext cx="10506456" cy="19191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t>Тема 1_ Базы данных и управление ими</a:t>
            </a:r>
          </a:p>
        </p:txBody>
      </p:sp>
      <p:sp>
        <p:nvSpPr>
          <p:cNvPr id="5" name="TextBox 4">
            <a:extLst>
              <a:ext uri="{FF2B5EF4-FFF2-40B4-BE49-F238E27FC236}">
                <a16:creationId xmlns:a16="http://schemas.microsoft.com/office/drawing/2014/main" id="{472C55AE-49F7-42CC-3E23-F30831427806}"/>
              </a:ext>
            </a:extLst>
          </p:cNvPr>
          <p:cNvSpPr txBox="1"/>
          <p:nvPr/>
        </p:nvSpPr>
        <p:spPr>
          <a:xfrm>
            <a:off x="1442382" y="503323"/>
            <a:ext cx="9030885" cy="923330"/>
          </a:xfrm>
          <a:prstGeom prst="rect">
            <a:avLst/>
          </a:prstGeom>
          <a:noFill/>
        </p:spPr>
        <p:txBody>
          <a:bodyPr wrap="square">
            <a:spAutoFit/>
          </a:bodyPr>
          <a:lstStyle/>
          <a:p>
            <a:r>
              <a:rPr lang="ru-RU" b="1" dirty="0">
                <a:solidFill>
                  <a:srgbClr val="0070C0"/>
                </a:solidFill>
              </a:rPr>
              <a:t>В связи с тем, что база данных является проекцией-отображением предметной области, </a:t>
            </a:r>
          </a:p>
          <a:p>
            <a:r>
              <a:rPr lang="ru-RU" b="1" dirty="0">
                <a:solidFill>
                  <a:srgbClr val="0070C0"/>
                </a:solidFill>
              </a:rPr>
              <a:t>для ее создания необходимо выделить из предметной область некоторые объекты. </a:t>
            </a:r>
          </a:p>
          <a:p>
            <a:r>
              <a:rPr lang="ru-RU" b="1" dirty="0">
                <a:solidFill>
                  <a:srgbClr val="0070C0"/>
                </a:solidFill>
              </a:rPr>
              <a:t>Свойства и состояния этих объектов будут отражаться в базе данных.</a:t>
            </a:r>
          </a:p>
        </p:txBody>
      </p:sp>
      <p:sp>
        <p:nvSpPr>
          <p:cNvPr id="9" name="TextBox 8">
            <a:extLst>
              <a:ext uri="{FF2B5EF4-FFF2-40B4-BE49-F238E27FC236}">
                <a16:creationId xmlns:a16="http://schemas.microsoft.com/office/drawing/2014/main" id="{B62A8D77-B97E-B819-18E0-8B6EDEFDFFC6}"/>
              </a:ext>
            </a:extLst>
          </p:cNvPr>
          <p:cNvSpPr txBox="1"/>
          <p:nvPr/>
        </p:nvSpPr>
        <p:spPr>
          <a:xfrm>
            <a:off x="3716866" y="1882570"/>
            <a:ext cx="4004733" cy="369332"/>
          </a:xfrm>
          <a:prstGeom prst="rect">
            <a:avLst/>
          </a:prstGeom>
          <a:noFill/>
        </p:spPr>
        <p:txBody>
          <a:bodyPr wrap="square">
            <a:spAutoFit/>
          </a:bodyPr>
          <a:lstStyle/>
          <a:p>
            <a:r>
              <a:rPr lang="ru-RU" b="1" dirty="0">
                <a:solidFill>
                  <a:srgbClr val="0070C0"/>
                </a:solidFill>
              </a:rPr>
              <a:t>Выбор объектов предметной области</a:t>
            </a:r>
          </a:p>
        </p:txBody>
      </p:sp>
      <p:pic>
        <p:nvPicPr>
          <p:cNvPr id="11" name="Рисунок 10">
            <a:extLst>
              <a:ext uri="{FF2B5EF4-FFF2-40B4-BE49-F238E27FC236}">
                <a16:creationId xmlns:a16="http://schemas.microsoft.com/office/drawing/2014/main" id="{16C38833-A6CB-132C-1166-5F35669168BB}"/>
              </a:ext>
            </a:extLst>
          </p:cNvPr>
          <p:cNvPicPr>
            <a:picLocks noChangeAspect="1"/>
          </p:cNvPicPr>
          <p:nvPr/>
        </p:nvPicPr>
        <p:blipFill>
          <a:blip r:embed="rId5"/>
          <a:stretch>
            <a:fillRect/>
          </a:stretch>
        </p:blipFill>
        <p:spPr>
          <a:xfrm>
            <a:off x="1442382" y="2251902"/>
            <a:ext cx="8811216" cy="2920216"/>
          </a:xfrm>
          <a:prstGeom prst="rect">
            <a:avLst/>
          </a:prstGeom>
        </p:spPr>
      </p:pic>
    </p:spTree>
    <p:extLst>
      <p:ext uri="{BB962C8B-B14F-4D97-AF65-F5344CB8AC3E}">
        <p14:creationId xmlns:p14="http://schemas.microsoft.com/office/powerpoint/2010/main" val="1967580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94CEEE9-6FEF-A5C1-D459-A25D31E8EBC9}"/>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6AD18AA1-E703-84BA-D6CF-FC47CFF69883}"/>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C746E99D-A58F-A965-491A-78C910B88D9D}"/>
              </a:ext>
            </a:extLst>
          </p:cNvPr>
          <p:cNvPicPr>
            <a:picLocks noChangeAspect="1"/>
          </p:cNvPicPr>
          <p:nvPr/>
        </p:nvPicPr>
        <p:blipFill>
          <a:blip r:embed="rId4"/>
          <a:srcRect/>
          <a:stretch/>
        </p:blipFill>
        <p:spPr>
          <a:xfrm>
            <a:off x="5521070" y="2624162"/>
            <a:ext cx="6670930" cy="4233838"/>
          </a:xfrm>
          <a:prstGeom prst="rect">
            <a:avLst/>
          </a:prstGeom>
        </p:spPr>
      </p:pic>
      <p:sp>
        <p:nvSpPr>
          <p:cNvPr id="8" name="Заголовок 1">
            <a:extLst>
              <a:ext uri="{FF2B5EF4-FFF2-40B4-BE49-F238E27FC236}">
                <a16:creationId xmlns:a16="http://schemas.microsoft.com/office/drawing/2014/main" id="{CA3F365D-7CB0-838C-5273-EC9DC1BD519D}"/>
              </a:ext>
            </a:extLst>
          </p:cNvPr>
          <p:cNvSpPr txBox="1">
            <a:spLocks/>
          </p:cNvSpPr>
          <p:nvPr/>
        </p:nvSpPr>
        <p:spPr>
          <a:xfrm>
            <a:off x="5015315" y="-1171238"/>
            <a:ext cx="2037419" cy="19191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t>Данные</a:t>
            </a:r>
          </a:p>
        </p:txBody>
      </p:sp>
      <p:pic>
        <p:nvPicPr>
          <p:cNvPr id="5" name="Рисунок 4">
            <a:extLst>
              <a:ext uri="{FF2B5EF4-FFF2-40B4-BE49-F238E27FC236}">
                <a16:creationId xmlns:a16="http://schemas.microsoft.com/office/drawing/2014/main" id="{39088296-E9E4-27C4-C063-1C5877422CE3}"/>
              </a:ext>
            </a:extLst>
          </p:cNvPr>
          <p:cNvPicPr>
            <a:picLocks noChangeAspect="1"/>
          </p:cNvPicPr>
          <p:nvPr/>
        </p:nvPicPr>
        <p:blipFill>
          <a:blip r:embed="rId5"/>
          <a:stretch>
            <a:fillRect/>
          </a:stretch>
        </p:blipFill>
        <p:spPr>
          <a:xfrm>
            <a:off x="1709674" y="895350"/>
            <a:ext cx="8648700" cy="5067300"/>
          </a:xfrm>
          <a:prstGeom prst="rect">
            <a:avLst/>
          </a:prstGeom>
        </p:spPr>
      </p:pic>
    </p:spTree>
    <p:extLst>
      <p:ext uri="{BB962C8B-B14F-4D97-AF65-F5344CB8AC3E}">
        <p14:creationId xmlns:p14="http://schemas.microsoft.com/office/powerpoint/2010/main" val="1882179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05BD770-D5D9-CD1A-BB6C-5D1BF4C8C8CE}"/>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8A8C32FE-3B04-92F7-2C18-739D2442303F}"/>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EFA5806B-C8D4-D9FB-955C-36DEC38795D4}"/>
              </a:ext>
            </a:extLst>
          </p:cNvPr>
          <p:cNvPicPr>
            <a:picLocks noChangeAspect="1"/>
          </p:cNvPicPr>
          <p:nvPr/>
        </p:nvPicPr>
        <p:blipFill>
          <a:blip r:embed="rId4"/>
          <a:srcRect/>
          <a:stretch/>
        </p:blipFill>
        <p:spPr>
          <a:xfrm>
            <a:off x="5521070" y="2624162"/>
            <a:ext cx="6670930" cy="4233838"/>
          </a:xfrm>
          <a:prstGeom prst="rect">
            <a:avLst/>
          </a:prstGeom>
        </p:spPr>
      </p:pic>
      <p:sp>
        <p:nvSpPr>
          <p:cNvPr id="8" name="Заголовок 1">
            <a:extLst>
              <a:ext uri="{FF2B5EF4-FFF2-40B4-BE49-F238E27FC236}">
                <a16:creationId xmlns:a16="http://schemas.microsoft.com/office/drawing/2014/main" id="{9006051F-37C3-A3F9-1655-93DEF576B62D}"/>
              </a:ext>
            </a:extLst>
          </p:cNvPr>
          <p:cNvSpPr txBox="1">
            <a:spLocks/>
          </p:cNvSpPr>
          <p:nvPr/>
        </p:nvSpPr>
        <p:spPr>
          <a:xfrm>
            <a:off x="5139268" y="-1357504"/>
            <a:ext cx="2037419" cy="19191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t>Данные</a:t>
            </a:r>
          </a:p>
        </p:txBody>
      </p:sp>
      <p:sp>
        <p:nvSpPr>
          <p:cNvPr id="6" name="TextBox 5">
            <a:extLst>
              <a:ext uri="{FF2B5EF4-FFF2-40B4-BE49-F238E27FC236}">
                <a16:creationId xmlns:a16="http://schemas.microsoft.com/office/drawing/2014/main" id="{3B3E392C-01B1-1468-FB95-642FA2720665}"/>
              </a:ext>
            </a:extLst>
          </p:cNvPr>
          <p:cNvSpPr txBox="1"/>
          <p:nvPr/>
        </p:nvSpPr>
        <p:spPr>
          <a:xfrm>
            <a:off x="99185" y="561637"/>
            <a:ext cx="5411004" cy="2862322"/>
          </a:xfrm>
          <a:prstGeom prst="rect">
            <a:avLst/>
          </a:prstGeom>
          <a:noFill/>
        </p:spPr>
        <p:txBody>
          <a:bodyPr wrap="square">
            <a:spAutoFit/>
          </a:bodyPr>
          <a:lstStyle/>
          <a:p>
            <a:r>
              <a:rPr lang="ru-RU" dirty="0">
                <a:solidFill>
                  <a:schemeClr val="accent1"/>
                </a:solidFill>
              </a:rPr>
              <a:t>В английский язык слово </a:t>
            </a:r>
            <a:r>
              <a:rPr lang="ru-RU" dirty="0" err="1">
                <a:solidFill>
                  <a:schemeClr val="accent1"/>
                </a:solidFill>
              </a:rPr>
              <a:t>information</a:t>
            </a:r>
            <a:r>
              <a:rPr lang="ru-RU" dirty="0">
                <a:solidFill>
                  <a:schemeClr val="accent1"/>
                </a:solidFill>
              </a:rPr>
              <a:t> пришло в конце XIV века из французского (первоисточник — латинское </a:t>
            </a:r>
            <a:r>
              <a:rPr lang="ru-RU" dirty="0" err="1">
                <a:solidFill>
                  <a:schemeClr val="accent1"/>
                </a:solidFill>
              </a:rPr>
              <a:t>informatio</a:t>
            </a:r>
            <a:r>
              <a:rPr lang="ru-RU" dirty="0">
                <a:solidFill>
                  <a:schemeClr val="accent1"/>
                </a:solidFill>
              </a:rPr>
              <a:t> 'разъяснение, истолкование, сообщение'), а с середины XV века за английским </a:t>
            </a:r>
            <a:r>
              <a:rPr lang="ru-RU" dirty="0" err="1">
                <a:solidFill>
                  <a:schemeClr val="accent1"/>
                </a:solidFill>
              </a:rPr>
              <a:t>information</a:t>
            </a:r>
            <a:r>
              <a:rPr lang="ru-RU" dirty="0">
                <a:solidFill>
                  <a:schemeClr val="accent1"/>
                </a:solidFill>
              </a:rPr>
              <a:t> закрепилось значение 'переданные сведения, относящиеся к определенной теме'. Слово data в значении, близком к современному, стало использоваться в английском языке значительно позже. Оно происходит от латинского </a:t>
            </a:r>
            <a:r>
              <a:rPr lang="ru-RU" dirty="0" err="1">
                <a:solidFill>
                  <a:schemeClr val="accent1"/>
                </a:solidFill>
              </a:rPr>
              <a:t>datum</a:t>
            </a:r>
            <a:r>
              <a:rPr lang="ru-RU" dirty="0">
                <a:solidFill>
                  <a:schemeClr val="accent1"/>
                </a:solidFill>
              </a:rPr>
              <a:t> — 'данная вещь' (от глагола </a:t>
            </a:r>
            <a:r>
              <a:rPr lang="ru-RU" dirty="0" err="1">
                <a:solidFill>
                  <a:schemeClr val="accent1"/>
                </a:solidFill>
              </a:rPr>
              <a:t>dare</a:t>
            </a:r>
            <a:r>
              <a:rPr lang="ru-RU" dirty="0">
                <a:solidFill>
                  <a:schemeClr val="accent1"/>
                </a:solidFill>
              </a:rPr>
              <a:t> — 'давать').</a:t>
            </a:r>
          </a:p>
        </p:txBody>
      </p:sp>
      <p:sp>
        <p:nvSpPr>
          <p:cNvPr id="9" name="TextBox 8">
            <a:extLst>
              <a:ext uri="{FF2B5EF4-FFF2-40B4-BE49-F238E27FC236}">
                <a16:creationId xmlns:a16="http://schemas.microsoft.com/office/drawing/2014/main" id="{85FDE47D-258E-BF3B-745B-4AF8BDC5B155}"/>
              </a:ext>
            </a:extLst>
          </p:cNvPr>
          <p:cNvSpPr txBox="1"/>
          <p:nvPr/>
        </p:nvSpPr>
        <p:spPr>
          <a:xfrm>
            <a:off x="110066" y="3906755"/>
            <a:ext cx="5545667" cy="2585323"/>
          </a:xfrm>
          <a:prstGeom prst="rect">
            <a:avLst/>
          </a:prstGeom>
          <a:noFill/>
        </p:spPr>
        <p:txBody>
          <a:bodyPr wrap="square">
            <a:spAutoFit/>
          </a:bodyPr>
          <a:lstStyle/>
          <a:p>
            <a:r>
              <a:rPr lang="ru-RU" b="1" i="0" u="none" strike="noStrike" dirty="0">
                <a:solidFill>
                  <a:schemeClr val="accent1"/>
                </a:solidFill>
                <a:effectLst/>
                <a:latin typeface="IBM Plex Sans" panose="020B0503050203000203" pitchFamily="34" charset="0"/>
                <a:hlinkClick r:id="rId5">
                  <a:extLst>
                    <a:ext uri="{A12FA001-AC4F-418D-AE19-62706E023703}">
                      <ahyp:hlinkClr xmlns:ahyp="http://schemas.microsoft.com/office/drawing/2018/hyperlinkcolor" val="tx"/>
                    </a:ext>
                  </a:extLst>
                </a:hlinkClick>
              </a:rPr>
              <a:t>В XVII веке </a:t>
            </a:r>
            <a:r>
              <a:rPr lang="ru-RU" b="1" i="0" dirty="0">
                <a:solidFill>
                  <a:schemeClr val="accent1"/>
                </a:solidFill>
                <a:effectLst/>
                <a:latin typeface="IBM Plex Sans" panose="020B0503050203000203" pitchFamily="34" charset="0"/>
              </a:rPr>
              <a:t>благодаря быстрому распространению книгопечатания появилось множество научных книг, стремительно вырос объем совместно используемых сведений, и для обозначения таких сведений стали применять термин data (сначала он употреблялся в более узком значении 'исходные факты для вычислений при решении математических задач').</a:t>
            </a:r>
            <a:endParaRPr lang="ru-RU" dirty="0">
              <a:solidFill>
                <a:schemeClr val="accent1"/>
              </a:solidFill>
            </a:endParaRPr>
          </a:p>
        </p:txBody>
      </p:sp>
      <p:pic>
        <p:nvPicPr>
          <p:cNvPr id="11" name="Рисунок 10">
            <a:extLst>
              <a:ext uri="{FF2B5EF4-FFF2-40B4-BE49-F238E27FC236}">
                <a16:creationId xmlns:a16="http://schemas.microsoft.com/office/drawing/2014/main" id="{4B235C51-1A65-4BFD-8435-023CB3BA70F4}"/>
              </a:ext>
            </a:extLst>
          </p:cNvPr>
          <p:cNvPicPr>
            <a:picLocks noChangeAspect="1"/>
          </p:cNvPicPr>
          <p:nvPr/>
        </p:nvPicPr>
        <p:blipFill>
          <a:blip r:embed="rId6"/>
          <a:stretch>
            <a:fillRect/>
          </a:stretch>
        </p:blipFill>
        <p:spPr>
          <a:xfrm>
            <a:off x="5499307" y="3618094"/>
            <a:ext cx="6595276" cy="3162647"/>
          </a:xfrm>
          <a:prstGeom prst="rect">
            <a:avLst/>
          </a:prstGeom>
        </p:spPr>
      </p:pic>
    </p:spTree>
    <p:extLst>
      <p:ext uri="{BB962C8B-B14F-4D97-AF65-F5344CB8AC3E}">
        <p14:creationId xmlns:p14="http://schemas.microsoft.com/office/powerpoint/2010/main" val="223681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353"/>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107950" cy="196850"/>
          </a:xfrm>
          <a:prstGeom prst="rect">
            <a:avLst/>
          </a:prstGeom>
          <a:noFill/>
          <a:ln/>
        </p:spPr>
        <p:txBody>
          <a:bodyPr wrap="square" lIns="0" tIns="0" rIns="0" bIns="0" rtlCol="0" anchor="t"/>
          <a:lstStyle/>
          <a:p>
            <a:pPr defTabSz="609630">
              <a:lnSpc>
                <a:spcPts val="1450"/>
              </a:lnSpc>
            </a:pPr>
            <a:r>
              <a:rPr lang="en-US" sz="1225" dirty="0">
                <a:solidFill>
                  <a:srgbClr val="8B8787"/>
                </a:solidFill>
                <a:latin typeface="SB Sans Display Light" pitchFamily="34" charset="0"/>
                <a:ea typeface="SB Sans Display Light" pitchFamily="34" charset="-122"/>
                <a:cs typeface="SB Sans Display Light" pitchFamily="34" charset="-120"/>
              </a:rPr>
              <a:t>2</a:t>
            </a:r>
            <a:endParaRPr lang="en-US" sz="1225" dirty="0">
              <a:solidFill>
                <a:prstClr val="black"/>
              </a:solidFill>
              <a:latin typeface="Calibri" panose="020F0502020204030204"/>
            </a:endParaRPr>
          </a:p>
        </p:txBody>
      </p:sp>
      <p:sp>
        <p:nvSpPr>
          <p:cNvPr id="7" name="Object7">
            <a:extLst>
              <a:ext uri="{FF2B5EF4-FFF2-40B4-BE49-F238E27FC236}">
                <a16:creationId xmlns:a16="http://schemas.microsoft.com/office/drawing/2014/main" id="{A662BE43-DABE-4916-8807-37BAEE0483E2}"/>
              </a:ext>
            </a:extLst>
          </p:cNvPr>
          <p:cNvSpPr/>
          <p:nvPr/>
        </p:nvSpPr>
        <p:spPr>
          <a:xfrm>
            <a:off x="4703790" y="516311"/>
            <a:ext cx="4152745" cy="361951"/>
          </a:xfrm>
          <a:prstGeom prst="rect">
            <a:avLst/>
          </a:prstGeom>
          <a:noFill/>
          <a:ln/>
        </p:spPr>
        <p:txBody>
          <a:bodyPr wrap="square" lIns="0" tIns="0" rIns="0" bIns="0" rtlCol="0" anchor="t"/>
          <a:lstStyle/>
          <a:p>
            <a:pPr>
              <a:lnSpc>
                <a:spcPts val="1549"/>
              </a:lnSpc>
            </a:pPr>
            <a:r>
              <a:rPr lang="ru-RU" sz="24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СВЕДЕНИЯ О ДИСЦИПЛИНЕ</a:t>
            </a:r>
            <a:endParaRPr lang="en-US" sz="24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8" name="Объект 2">
            <a:extLst>
              <a:ext uri="{FF2B5EF4-FFF2-40B4-BE49-F238E27FC236}">
                <a16:creationId xmlns:a16="http://schemas.microsoft.com/office/drawing/2014/main" id="{42A7194A-461D-4C14-ADA7-8522E9A21D70}"/>
              </a:ext>
            </a:extLst>
          </p:cNvPr>
          <p:cNvSpPr txBox="1">
            <a:spLocks/>
          </p:cNvSpPr>
          <p:nvPr/>
        </p:nvSpPr>
        <p:spPr>
          <a:xfrm>
            <a:off x="431335" y="-1"/>
            <a:ext cx="8775418" cy="685800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Лекции ведет:</a:t>
            </a: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Кандидат технических наук,</a:t>
            </a:r>
            <a:b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b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доцент каф. Цифровой трансформации Дзгоев Алан Эдуардович                          (</a:t>
            </a:r>
            <a:r>
              <a:rPr kumimoji="0" lang="en-US"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Dzgoev@mirea.ru</a:t>
            </a: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  /  </a:t>
            </a:r>
            <a:r>
              <a:rPr kumimoji="0" lang="ru-RU" sz="2200" b="0" i="1"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При обращении в теме письма указывайте номер группы</a:t>
            </a:r>
            <a:r>
              <a:rPr kumimoji="0" lang="en-US"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a:t>
            </a:r>
            <a:endPar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Объём </a:t>
            </a:r>
            <a:r>
              <a:rPr kumimoji="0" lang="ru-RU" sz="2200" b="1"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аудиторной</a:t>
            </a: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 работы по дисциплине в </a:t>
            </a:r>
            <a:r>
              <a:rPr kumimoji="0" lang="en-US"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4</a:t>
            </a: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 семестре:</a:t>
            </a: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Лекции – 16 часов;</a:t>
            </a: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Практические занятия – 32 часа;</a:t>
            </a: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Аттестация – экзамен.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200" b="1"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Допуск к экзамену</a:t>
            </a: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посещение лекций и практических работ;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ru-RU" sz="2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выполнение в установленный срок всех практических работ.</a:t>
            </a:r>
          </a:p>
          <a:p>
            <a:pPr marL="457200" marR="0" lvl="1" indent="0" algn="l" defTabSz="914400" rtl="0" eaLnBrk="1" fontAlgn="auto" latinLnBrk="0" hangingPunct="1">
              <a:lnSpc>
                <a:spcPct val="90000"/>
              </a:lnSpc>
              <a:spcBef>
                <a:spcPts val="500"/>
              </a:spcBef>
              <a:spcAft>
                <a:spcPts val="0"/>
              </a:spcAft>
              <a:buClrTx/>
              <a:buSzTx/>
              <a:buNone/>
              <a:tabLst/>
              <a:defRPr/>
            </a:pPr>
            <a:r>
              <a:rPr lang="ru-RU" sz="2200" b="1" i="1" dirty="0">
                <a:solidFill>
                  <a:schemeClr val="accent1">
                    <a:lumMod val="75000"/>
                  </a:schemeClr>
                </a:solidFill>
                <a:latin typeface="Calibri" panose="020F0502020204030204"/>
              </a:rPr>
              <a:t>подробности в памятке по дисциплине (следующие слайды)</a:t>
            </a:r>
            <a:endParaRPr kumimoji="0" lang="ru-RU" sz="2200" b="1" i="1"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464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A19BEC9-C7D2-8697-0E44-925161EBB83F}"/>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8599FF4E-9453-B334-1E1D-CD05CFEAE153}"/>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0E102382-5E02-D1D4-CEFF-070BF80FDC6F}"/>
              </a:ext>
            </a:extLst>
          </p:cNvPr>
          <p:cNvPicPr>
            <a:picLocks noChangeAspect="1"/>
          </p:cNvPicPr>
          <p:nvPr/>
        </p:nvPicPr>
        <p:blipFill>
          <a:blip r:embed="rId4"/>
          <a:srcRect/>
          <a:stretch/>
        </p:blipFill>
        <p:spPr>
          <a:xfrm>
            <a:off x="5521070" y="2624162"/>
            <a:ext cx="6670930" cy="4233838"/>
          </a:xfrm>
          <a:prstGeom prst="rect">
            <a:avLst/>
          </a:prstGeom>
        </p:spPr>
      </p:pic>
      <p:sp>
        <p:nvSpPr>
          <p:cNvPr id="8" name="Заголовок 1">
            <a:extLst>
              <a:ext uri="{FF2B5EF4-FFF2-40B4-BE49-F238E27FC236}">
                <a16:creationId xmlns:a16="http://schemas.microsoft.com/office/drawing/2014/main" id="{A5E6E159-B786-274D-1E02-2C4ACA523AA9}"/>
              </a:ext>
            </a:extLst>
          </p:cNvPr>
          <p:cNvSpPr txBox="1">
            <a:spLocks/>
          </p:cNvSpPr>
          <p:nvPr/>
        </p:nvSpPr>
        <p:spPr>
          <a:xfrm>
            <a:off x="5493553" y="751991"/>
            <a:ext cx="6670930" cy="6723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t>Данные-Информация-Знания</a:t>
            </a:r>
          </a:p>
        </p:txBody>
      </p:sp>
      <p:sp>
        <p:nvSpPr>
          <p:cNvPr id="6" name="TextBox 5">
            <a:extLst>
              <a:ext uri="{FF2B5EF4-FFF2-40B4-BE49-F238E27FC236}">
                <a16:creationId xmlns:a16="http://schemas.microsoft.com/office/drawing/2014/main" id="{01711050-D317-DB43-A924-FD9C2F9CDCCF}"/>
              </a:ext>
            </a:extLst>
          </p:cNvPr>
          <p:cNvSpPr txBox="1"/>
          <p:nvPr/>
        </p:nvSpPr>
        <p:spPr>
          <a:xfrm>
            <a:off x="55033" y="161739"/>
            <a:ext cx="5411004" cy="1477328"/>
          </a:xfrm>
          <a:prstGeom prst="rect">
            <a:avLst/>
          </a:prstGeom>
          <a:noFill/>
        </p:spPr>
        <p:txBody>
          <a:bodyPr wrap="square">
            <a:spAutoFit/>
          </a:bodyPr>
          <a:lstStyle/>
          <a:p>
            <a:r>
              <a:rPr lang="ru-RU" b="1" dirty="0">
                <a:solidFill>
                  <a:schemeClr val="accent1"/>
                </a:solidFill>
              </a:rPr>
              <a:t>ДАННЫЕ</a:t>
            </a:r>
            <a:r>
              <a:rPr lang="ru-RU" dirty="0">
                <a:solidFill>
                  <a:schemeClr val="accent1"/>
                </a:solidFill>
              </a:rPr>
              <a:t> — это дискретные, объективные факты или наблюдения, неорганизованные и необработанные, не передающие никакого конкретного смысла и не имеющие ценности, потому что они лишены контекста и интерпретации.</a:t>
            </a:r>
          </a:p>
        </p:txBody>
      </p:sp>
      <p:pic>
        <p:nvPicPr>
          <p:cNvPr id="13" name="Рисунок 12">
            <a:extLst>
              <a:ext uri="{FF2B5EF4-FFF2-40B4-BE49-F238E27FC236}">
                <a16:creationId xmlns:a16="http://schemas.microsoft.com/office/drawing/2014/main" id="{A4A0A927-F9C2-E0E6-0EB2-639BC5960BB8}"/>
              </a:ext>
            </a:extLst>
          </p:cNvPr>
          <p:cNvPicPr>
            <a:picLocks noChangeAspect="1"/>
          </p:cNvPicPr>
          <p:nvPr/>
        </p:nvPicPr>
        <p:blipFill>
          <a:blip r:embed="rId5"/>
          <a:stretch>
            <a:fillRect/>
          </a:stretch>
        </p:blipFill>
        <p:spPr>
          <a:xfrm>
            <a:off x="5521070" y="1320513"/>
            <a:ext cx="6670930" cy="5537487"/>
          </a:xfrm>
          <a:prstGeom prst="rect">
            <a:avLst/>
          </a:prstGeom>
        </p:spPr>
      </p:pic>
      <p:sp>
        <p:nvSpPr>
          <p:cNvPr id="4" name="TextBox 3">
            <a:extLst>
              <a:ext uri="{FF2B5EF4-FFF2-40B4-BE49-F238E27FC236}">
                <a16:creationId xmlns:a16="http://schemas.microsoft.com/office/drawing/2014/main" id="{866412E7-687D-DD7F-DF53-36141B653A91}"/>
              </a:ext>
            </a:extLst>
          </p:cNvPr>
          <p:cNvSpPr txBox="1"/>
          <p:nvPr/>
        </p:nvSpPr>
        <p:spPr>
          <a:xfrm>
            <a:off x="82550" y="2611928"/>
            <a:ext cx="5411004" cy="923330"/>
          </a:xfrm>
          <a:prstGeom prst="rect">
            <a:avLst/>
          </a:prstGeom>
          <a:noFill/>
        </p:spPr>
        <p:txBody>
          <a:bodyPr wrap="square">
            <a:spAutoFit/>
          </a:bodyPr>
          <a:lstStyle/>
          <a:p>
            <a:r>
              <a:rPr lang="ru-RU" b="1" dirty="0">
                <a:solidFill>
                  <a:schemeClr val="accent1"/>
                </a:solidFill>
              </a:rPr>
              <a:t>ИНФОРМАЦИЯ </a:t>
            </a:r>
            <a:r>
              <a:rPr lang="ru-RU" dirty="0">
                <a:solidFill>
                  <a:schemeClr val="accent1"/>
                </a:solidFill>
              </a:rPr>
              <a:t>—</a:t>
            </a:r>
            <a:r>
              <a:rPr lang="ru-RU" b="1" dirty="0">
                <a:solidFill>
                  <a:schemeClr val="accent1"/>
                </a:solidFill>
              </a:rPr>
              <a:t> </a:t>
            </a:r>
            <a:r>
              <a:rPr lang="ru-RU" dirty="0">
                <a:solidFill>
                  <a:schemeClr val="accent1"/>
                </a:solidFill>
              </a:rPr>
              <a:t>форматированные данные, обработанные с определенной целью, которым придан смысл посредством добавления контекста.</a:t>
            </a:r>
          </a:p>
        </p:txBody>
      </p:sp>
      <p:sp>
        <p:nvSpPr>
          <p:cNvPr id="5" name="TextBox 4">
            <a:extLst>
              <a:ext uri="{FF2B5EF4-FFF2-40B4-BE49-F238E27FC236}">
                <a16:creationId xmlns:a16="http://schemas.microsoft.com/office/drawing/2014/main" id="{BACFB670-7CBB-52A9-5787-BC5FA68D2424}"/>
              </a:ext>
            </a:extLst>
          </p:cNvPr>
          <p:cNvSpPr txBox="1"/>
          <p:nvPr/>
        </p:nvSpPr>
        <p:spPr>
          <a:xfrm>
            <a:off x="82550" y="4437730"/>
            <a:ext cx="5411004" cy="2308324"/>
          </a:xfrm>
          <a:prstGeom prst="rect">
            <a:avLst/>
          </a:prstGeom>
          <a:noFill/>
        </p:spPr>
        <p:txBody>
          <a:bodyPr wrap="square">
            <a:spAutoFit/>
          </a:bodyPr>
          <a:lstStyle/>
          <a:p>
            <a:r>
              <a:rPr lang="ru-RU" b="1" dirty="0">
                <a:solidFill>
                  <a:schemeClr val="accent1"/>
                </a:solidFill>
              </a:rPr>
              <a:t>ЗНАНИЯ — </a:t>
            </a:r>
            <a:r>
              <a:rPr lang="ru-RU" dirty="0">
                <a:solidFill>
                  <a:schemeClr val="accent1"/>
                </a:solidFill>
              </a:rPr>
              <a:t>это совокупность данных и информации (к которым добавляются экспертные мнения, опыт, другие знания), которая была организована и обработана с целью передачи понимания, накопленных результатов обучения и компетенции так, чтобы получился ценный актив, который можно применить в текущей деятельности для принятия решений.</a:t>
            </a:r>
          </a:p>
        </p:txBody>
      </p:sp>
    </p:spTree>
    <p:extLst>
      <p:ext uri="{BB962C8B-B14F-4D97-AF65-F5344CB8AC3E}">
        <p14:creationId xmlns:p14="http://schemas.microsoft.com/office/powerpoint/2010/main" val="369573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971BCAB-7BB8-A47B-E129-365F45FEA3F3}"/>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14997D84-6E9A-529D-0E23-4F1D59263081}"/>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1E1273BB-1DF7-C6B8-9D15-392BDC3AFF0C}"/>
              </a:ext>
            </a:extLst>
          </p:cNvPr>
          <p:cNvPicPr>
            <a:picLocks noChangeAspect="1"/>
          </p:cNvPicPr>
          <p:nvPr/>
        </p:nvPicPr>
        <p:blipFill>
          <a:blip r:embed="rId4"/>
          <a:srcRect/>
          <a:stretch/>
        </p:blipFill>
        <p:spPr>
          <a:xfrm>
            <a:off x="5521070" y="2624162"/>
            <a:ext cx="6670930" cy="4233838"/>
          </a:xfrm>
          <a:prstGeom prst="rect">
            <a:avLst/>
          </a:prstGeom>
        </p:spPr>
      </p:pic>
      <p:sp>
        <p:nvSpPr>
          <p:cNvPr id="8" name="Заголовок 1">
            <a:extLst>
              <a:ext uri="{FF2B5EF4-FFF2-40B4-BE49-F238E27FC236}">
                <a16:creationId xmlns:a16="http://schemas.microsoft.com/office/drawing/2014/main" id="{2C01844D-35DB-081A-61F3-56B268EC7A28}"/>
              </a:ext>
            </a:extLst>
          </p:cNvPr>
          <p:cNvSpPr txBox="1">
            <a:spLocks/>
          </p:cNvSpPr>
          <p:nvPr/>
        </p:nvSpPr>
        <p:spPr>
          <a:xfrm>
            <a:off x="1552448" y="-959571"/>
            <a:ext cx="10506456" cy="19191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t>Тема 1_ Базы данных и управление ими</a:t>
            </a:r>
          </a:p>
        </p:txBody>
      </p:sp>
      <p:pic>
        <p:nvPicPr>
          <p:cNvPr id="5" name="Рисунок 4">
            <a:extLst>
              <a:ext uri="{FF2B5EF4-FFF2-40B4-BE49-F238E27FC236}">
                <a16:creationId xmlns:a16="http://schemas.microsoft.com/office/drawing/2014/main" id="{6C929559-8D6F-43F1-5D33-A47D32668371}"/>
              </a:ext>
            </a:extLst>
          </p:cNvPr>
          <p:cNvPicPr>
            <a:picLocks noChangeAspect="1"/>
          </p:cNvPicPr>
          <p:nvPr/>
        </p:nvPicPr>
        <p:blipFill>
          <a:blip r:embed="rId5"/>
          <a:stretch>
            <a:fillRect/>
          </a:stretch>
        </p:blipFill>
        <p:spPr>
          <a:xfrm>
            <a:off x="185737" y="1372658"/>
            <a:ext cx="11820525" cy="5010150"/>
          </a:xfrm>
          <a:prstGeom prst="rect">
            <a:avLst/>
          </a:prstGeom>
        </p:spPr>
      </p:pic>
      <p:cxnSp>
        <p:nvCxnSpPr>
          <p:cNvPr id="7" name="Прямая соединительная линия 6">
            <a:extLst>
              <a:ext uri="{FF2B5EF4-FFF2-40B4-BE49-F238E27FC236}">
                <a16:creationId xmlns:a16="http://schemas.microsoft.com/office/drawing/2014/main" id="{BA261899-A178-C301-D0B2-6B613F160DA3}"/>
              </a:ext>
            </a:extLst>
          </p:cNvPr>
          <p:cNvCxnSpPr/>
          <p:nvPr/>
        </p:nvCxnSpPr>
        <p:spPr>
          <a:xfrm>
            <a:off x="3183466" y="2328333"/>
            <a:ext cx="0" cy="405447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Прямая соединительная линия 8">
            <a:extLst>
              <a:ext uri="{FF2B5EF4-FFF2-40B4-BE49-F238E27FC236}">
                <a16:creationId xmlns:a16="http://schemas.microsoft.com/office/drawing/2014/main" id="{6AEDDE56-32F7-74D4-D5D1-90BA6AE9920A}"/>
              </a:ext>
            </a:extLst>
          </p:cNvPr>
          <p:cNvCxnSpPr/>
          <p:nvPr/>
        </p:nvCxnSpPr>
        <p:spPr>
          <a:xfrm>
            <a:off x="8280400" y="2328333"/>
            <a:ext cx="0" cy="4054475"/>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Прямая соединительная линия 11">
            <a:extLst>
              <a:ext uri="{FF2B5EF4-FFF2-40B4-BE49-F238E27FC236}">
                <a16:creationId xmlns:a16="http://schemas.microsoft.com/office/drawing/2014/main" id="{465440C5-0724-6DC5-E7BA-88F3B16B30B3}"/>
              </a:ext>
            </a:extLst>
          </p:cNvPr>
          <p:cNvCxnSpPr>
            <a:cxnSpLocks/>
          </p:cNvCxnSpPr>
          <p:nvPr/>
        </p:nvCxnSpPr>
        <p:spPr>
          <a:xfrm>
            <a:off x="3183466" y="2328333"/>
            <a:ext cx="508000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Прямая соединительная линия 13">
            <a:extLst>
              <a:ext uri="{FF2B5EF4-FFF2-40B4-BE49-F238E27FC236}">
                <a16:creationId xmlns:a16="http://schemas.microsoft.com/office/drawing/2014/main" id="{3A691210-E7EA-1F8B-FB10-249DE60418DC}"/>
              </a:ext>
            </a:extLst>
          </p:cNvPr>
          <p:cNvCxnSpPr>
            <a:cxnSpLocks/>
          </p:cNvCxnSpPr>
          <p:nvPr/>
        </p:nvCxnSpPr>
        <p:spPr>
          <a:xfrm>
            <a:off x="3183466" y="6382808"/>
            <a:ext cx="509693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16290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7A2B860-7BDF-EA6B-439F-A1095E28E2DC}"/>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3458998C-05A0-51B0-A08E-92112707745C}"/>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8D4C66D2-690F-8467-75E4-448C8EE8D245}"/>
              </a:ext>
            </a:extLst>
          </p:cNvPr>
          <p:cNvPicPr>
            <a:picLocks noChangeAspect="1"/>
          </p:cNvPicPr>
          <p:nvPr/>
        </p:nvPicPr>
        <p:blipFill>
          <a:blip r:embed="rId4"/>
          <a:srcRect/>
          <a:stretch/>
        </p:blipFill>
        <p:spPr>
          <a:xfrm>
            <a:off x="5521070" y="2624162"/>
            <a:ext cx="6670930" cy="4233838"/>
          </a:xfrm>
          <a:prstGeom prst="rect">
            <a:avLst/>
          </a:prstGeom>
        </p:spPr>
      </p:pic>
      <p:sp>
        <p:nvSpPr>
          <p:cNvPr id="8" name="Заголовок 1">
            <a:extLst>
              <a:ext uri="{FF2B5EF4-FFF2-40B4-BE49-F238E27FC236}">
                <a16:creationId xmlns:a16="http://schemas.microsoft.com/office/drawing/2014/main" id="{DA7D19B8-9C86-C94B-1C14-A217BC32C0E1}"/>
              </a:ext>
            </a:extLst>
          </p:cNvPr>
          <p:cNvSpPr txBox="1">
            <a:spLocks/>
          </p:cNvSpPr>
          <p:nvPr/>
        </p:nvSpPr>
        <p:spPr>
          <a:xfrm>
            <a:off x="1504356" y="-130202"/>
            <a:ext cx="9039352" cy="7013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t>Тема 1_ Базы данных и управление ими</a:t>
            </a:r>
          </a:p>
        </p:txBody>
      </p:sp>
      <p:sp>
        <p:nvSpPr>
          <p:cNvPr id="6" name="TextBox 5">
            <a:extLst>
              <a:ext uri="{FF2B5EF4-FFF2-40B4-BE49-F238E27FC236}">
                <a16:creationId xmlns:a16="http://schemas.microsoft.com/office/drawing/2014/main" id="{69BB9B55-FB6F-425A-4A6C-C5FA67F62277}"/>
              </a:ext>
            </a:extLst>
          </p:cNvPr>
          <p:cNvSpPr txBox="1"/>
          <p:nvPr/>
        </p:nvSpPr>
        <p:spPr>
          <a:xfrm>
            <a:off x="1896532" y="507882"/>
            <a:ext cx="8254999" cy="369332"/>
          </a:xfrm>
          <a:prstGeom prst="rect">
            <a:avLst/>
          </a:prstGeom>
          <a:noFill/>
        </p:spPr>
        <p:txBody>
          <a:bodyPr wrap="square">
            <a:spAutoFit/>
          </a:bodyPr>
          <a:lstStyle/>
          <a:p>
            <a:pPr algn="l"/>
            <a:r>
              <a:rPr lang="ru-RU" b="1" i="0" dirty="0">
                <a:solidFill>
                  <a:schemeClr val="accent1"/>
                </a:solidFill>
                <a:effectLst/>
                <a:latin typeface="IBM Plex Sans" panose="020F0502020204030204" pitchFamily="34" charset="0"/>
              </a:rPr>
              <a:t>Взаимосвязи основных категорий данных в деятельности организации</a:t>
            </a:r>
          </a:p>
        </p:txBody>
      </p:sp>
      <p:pic>
        <p:nvPicPr>
          <p:cNvPr id="15" name="Рисунок 14">
            <a:extLst>
              <a:ext uri="{FF2B5EF4-FFF2-40B4-BE49-F238E27FC236}">
                <a16:creationId xmlns:a16="http://schemas.microsoft.com/office/drawing/2014/main" id="{4449B9EC-3B4A-F9E6-D165-516C627F0627}"/>
              </a:ext>
            </a:extLst>
          </p:cNvPr>
          <p:cNvPicPr>
            <a:picLocks noChangeAspect="1"/>
          </p:cNvPicPr>
          <p:nvPr/>
        </p:nvPicPr>
        <p:blipFill>
          <a:blip r:embed="rId5"/>
          <a:stretch>
            <a:fillRect/>
          </a:stretch>
        </p:blipFill>
        <p:spPr>
          <a:xfrm>
            <a:off x="1561316" y="877214"/>
            <a:ext cx="8925430" cy="5980786"/>
          </a:xfrm>
          <a:prstGeom prst="rect">
            <a:avLst/>
          </a:prstGeom>
        </p:spPr>
      </p:pic>
    </p:spTree>
    <p:extLst>
      <p:ext uri="{BB962C8B-B14F-4D97-AF65-F5344CB8AC3E}">
        <p14:creationId xmlns:p14="http://schemas.microsoft.com/office/powerpoint/2010/main" val="881205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857C959-3578-0CE2-FDA6-8E6D6E81DA6B}"/>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D2C5FBCA-68D9-DB9B-6688-63A2222721BE}"/>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B0D45848-0CDE-2A8C-6484-7AA3E9ECE2CA}"/>
              </a:ext>
            </a:extLst>
          </p:cNvPr>
          <p:cNvPicPr>
            <a:picLocks noChangeAspect="1"/>
          </p:cNvPicPr>
          <p:nvPr/>
        </p:nvPicPr>
        <p:blipFill>
          <a:blip r:embed="rId4"/>
          <a:srcRect/>
          <a:stretch/>
        </p:blipFill>
        <p:spPr>
          <a:xfrm>
            <a:off x="5521070" y="2624162"/>
            <a:ext cx="6670930" cy="4233838"/>
          </a:xfrm>
          <a:prstGeom prst="rect">
            <a:avLst/>
          </a:prstGeom>
        </p:spPr>
      </p:pic>
      <p:sp>
        <p:nvSpPr>
          <p:cNvPr id="6" name="TextBox 5">
            <a:extLst>
              <a:ext uri="{FF2B5EF4-FFF2-40B4-BE49-F238E27FC236}">
                <a16:creationId xmlns:a16="http://schemas.microsoft.com/office/drawing/2014/main" id="{75218881-5D5C-1F57-F340-1FDC0B56C567}"/>
              </a:ext>
            </a:extLst>
          </p:cNvPr>
          <p:cNvSpPr txBox="1"/>
          <p:nvPr/>
        </p:nvSpPr>
        <p:spPr>
          <a:xfrm>
            <a:off x="728133" y="0"/>
            <a:ext cx="10871200" cy="369332"/>
          </a:xfrm>
          <a:prstGeom prst="rect">
            <a:avLst/>
          </a:prstGeom>
          <a:noFill/>
        </p:spPr>
        <p:txBody>
          <a:bodyPr wrap="square">
            <a:spAutoFit/>
          </a:bodyPr>
          <a:lstStyle/>
          <a:p>
            <a:pPr algn="l"/>
            <a:r>
              <a:rPr lang="ru-RU" b="1" i="0" dirty="0">
                <a:solidFill>
                  <a:schemeClr val="accent1"/>
                </a:solidFill>
                <a:effectLst/>
                <a:latin typeface="IBM Plex Sans" panose="020F0502020204030204" pitchFamily="34" charset="0"/>
              </a:rPr>
              <a:t>Роли отдельных категорий данных в информационном обеспечении процессов организации</a:t>
            </a:r>
          </a:p>
        </p:txBody>
      </p:sp>
      <p:pic>
        <p:nvPicPr>
          <p:cNvPr id="5" name="Рисунок 4">
            <a:extLst>
              <a:ext uri="{FF2B5EF4-FFF2-40B4-BE49-F238E27FC236}">
                <a16:creationId xmlns:a16="http://schemas.microsoft.com/office/drawing/2014/main" id="{CE01C8A3-79F9-26AD-0769-F23BB14D28AA}"/>
              </a:ext>
            </a:extLst>
          </p:cNvPr>
          <p:cNvPicPr>
            <a:picLocks noChangeAspect="1"/>
          </p:cNvPicPr>
          <p:nvPr/>
        </p:nvPicPr>
        <p:blipFill>
          <a:blip r:embed="rId5"/>
          <a:stretch>
            <a:fillRect/>
          </a:stretch>
        </p:blipFill>
        <p:spPr>
          <a:xfrm>
            <a:off x="963947" y="369332"/>
            <a:ext cx="10264106" cy="6451946"/>
          </a:xfrm>
          <a:prstGeom prst="rect">
            <a:avLst/>
          </a:prstGeom>
        </p:spPr>
      </p:pic>
    </p:spTree>
    <p:extLst>
      <p:ext uri="{BB962C8B-B14F-4D97-AF65-F5344CB8AC3E}">
        <p14:creationId xmlns:p14="http://schemas.microsoft.com/office/powerpoint/2010/main" val="2682984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53B26D9-D474-22FD-1C6A-9AFF74F1BC5B}"/>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A138CB79-EDE2-0DCD-7CE7-DCCCB1B52048}"/>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BCAA898E-E944-B291-9724-2D30FCF18583}"/>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6EC2693C-F947-D40B-06AB-E6A120D363B5}"/>
              </a:ext>
            </a:extLst>
          </p:cNvPr>
          <p:cNvSpPr/>
          <p:nvPr/>
        </p:nvSpPr>
        <p:spPr>
          <a:xfrm>
            <a:off x="11791950" y="6438900"/>
            <a:ext cx="298450" cy="183573"/>
          </a:xfrm>
          <a:prstGeom prst="rect">
            <a:avLst/>
          </a:prstGeom>
          <a:noFill/>
          <a:ln/>
        </p:spPr>
        <p:txBody>
          <a:bodyPr wrap="square" lIns="0" tIns="0" rIns="0" bIns="0" rtlCol="0" anchor="t"/>
          <a:lstStyle/>
          <a:p>
            <a:pPr marL="0" marR="0" lvl="0" indent="0" algn="l" defTabSz="609630" rtl="0" eaLnBrk="1" fontAlgn="auto" latinLnBrk="0" hangingPunct="1">
              <a:lnSpc>
                <a:spcPts val="1450"/>
              </a:lnSpc>
              <a:spcBef>
                <a:spcPts val="0"/>
              </a:spcBef>
              <a:spcAft>
                <a:spcPts val="0"/>
              </a:spcAft>
              <a:buClrTx/>
              <a:buSzTx/>
              <a:buFontTx/>
              <a:buNone/>
              <a:tabLst/>
              <a:defRPr/>
            </a:pPr>
            <a:endParaRPr kumimoji="0" lang="en-US" sz="12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2">
            <a:extLst>
              <a:ext uri="{FF2B5EF4-FFF2-40B4-BE49-F238E27FC236}">
                <a16:creationId xmlns:a16="http://schemas.microsoft.com/office/drawing/2014/main" id="{2867B948-2272-5D02-CD45-69DBE395136F}"/>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141EBF60-66E3-D57E-85BD-D5EEAA4EE6C4}"/>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00603E57-C7E7-621B-31BB-6056B3D160B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5FCEBEC7-4BD7-BF76-7996-855C76F1906C}"/>
              </a:ext>
            </a:extLst>
          </p:cNvPr>
          <p:cNvSpPr/>
          <p:nvPr/>
        </p:nvSpPr>
        <p:spPr>
          <a:xfrm>
            <a:off x="1621953" y="239549"/>
            <a:ext cx="8346392"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Структура данных в БД</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3F167677-03F3-23EE-E034-131F104ECC3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0397CD13-537E-1846-8136-0DFB7B141226}"/>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Рисунок 9">
            <a:extLst>
              <a:ext uri="{FF2B5EF4-FFF2-40B4-BE49-F238E27FC236}">
                <a16:creationId xmlns:a16="http://schemas.microsoft.com/office/drawing/2014/main" id="{88B14021-CC28-6224-6A52-FCBECBA53B09}"/>
              </a:ext>
            </a:extLst>
          </p:cNvPr>
          <p:cNvPicPr>
            <a:picLocks noChangeAspect="1"/>
          </p:cNvPicPr>
          <p:nvPr/>
        </p:nvPicPr>
        <p:blipFill>
          <a:blip r:embed="rId5"/>
          <a:stretch>
            <a:fillRect/>
          </a:stretch>
        </p:blipFill>
        <p:spPr>
          <a:xfrm>
            <a:off x="2030847" y="982411"/>
            <a:ext cx="7710052" cy="4359776"/>
          </a:xfrm>
          <a:prstGeom prst="rect">
            <a:avLst/>
          </a:prstGeom>
        </p:spPr>
      </p:pic>
    </p:spTree>
    <p:extLst>
      <p:ext uri="{BB962C8B-B14F-4D97-AF65-F5344CB8AC3E}">
        <p14:creationId xmlns:p14="http://schemas.microsoft.com/office/powerpoint/2010/main" val="76185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A8DA23F-17E7-AABD-45E9-8D9082847B8C}"/>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8A047477-E77E-AAAB-3938-8C3BB3DFC280}"/>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48C48F4E-297A-87B6-FA82-5B50A612CD8B}"/>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DE7F172C-6467-41B9-D4FD-D0A8862D087B}"/>
              </a:ext>
            </a:extLst>
          </p:cNvPr>
          <p:cNvSpPr/>
          <p:nvPr/>
        </p:nvSpPr>
        <p:spPr>
          <a:xfrm>
            <a:off x="11791950" y="6438900"/>
            <a:ext cx="298450" cy="183573"/>
          </a:xfrm>
          <a:prstGeom prst="rect">
            <a:avLst/>
          </a:prstGeom>
          <a:noFill/>
          <a:ln/>
        </p:spPr>
        <p:txBody>
          <a:bodyPr wrap="square" lIns="0" tIns="0" rIns="0" bIns="0" rtlCol="0" anchor="t"/>
          <a:lstStyle/>
          <a:p>
            <a:pPr marL="0" marR="0" lvl="0" indent="0" algn="l" defTabSz="609630" rtl="0" eaLnBrk="1" fontAlgn="auto" latinLnBrk="0" hangingPunct="1">
              <a:lnSpc>
                <a:spcPts val="1450"/>
              </a:lnSpc>
              <a:spcBef>
                <a:spcPts val="0"/>
              </a:spcBef>
              <a:spcAft>
                <a:spcPts val="0"/>
              </a:spcAft>
              <a:buClrTx/>
              <a:buSzTx/>
              <a:buFontTx/>
              <a:buNone/>
              <a:tabLst/>
              <a:defRPr/>
            </a:pPr>
            <a:endParaRPr kumimoji="0" lang="en-US" sz="12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2">
            <a:extLst>
              <a:ext uri="{FF2B5EF4-FFF2-40B4-BE49-F238E27FC236}">
                <a16:creationId xmlns:a16="http://schemas.microsoft.com/office/drawing/2014/main" id="{42EDEF9E-C415-1190-7DDF-DCED363BB9F4}"/>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74075B78-BD20-88F8-649B-A9715EABD91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86B09295-819D-171D-D460-6B4A299A05B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1DD8240F-B82F-975A-FF86-666C747FE9FE}"/>
              </a:ext>
            </a:extLst>
          </p:cNvPr>
          <p:cNvSpPr/>
          <p:nvPr/>
        </p:nvSpPr>
        <p:spPr>
          <a:xfrm>
            <a:off x="84008" y="159432"/>
            <a:ext cx="8346392"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По степени структурированности можно выделить:</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637D6CAC-589C-2136-9085-6DBBE58C9B5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849D9DD9-12A9-1CC0-7DD3-A0D1F4EC73BF}"/>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6BF5DDF-9872-0C56-57F4-BDB97A00D57D}"/>
              </a:ext>
            </a:extLst>
          </p:cNvPr>
          <p:cNvSpPr txBox="1"/>
          <p:nvPr/>
        </p:nvSpPr>
        <p:spPr>
          <a:xfrm>
            <a:off x="-27565" y="196721"/>
            <a:ext cx="8457965" cy="66479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a:ln>
                  <a:noFill/>
                </a:ln>
                <a:solidFill>
                  <a:srgbClr val="4472C4"/>
                </a:solidFill>
                <a:effectLst/>
                <a:uLnTx/>
                <a:uFillTx/>
                <a:latin typeface="Calibri" panose="020F0502020204030204"/>
                <a:ea typeface="+mn-ea"/>
                <a:cs typeface="+mn-cs"/>
              </a:rPr>
              <a:t>структурированные данные </a:t>
            </a:r>
            <a:r>
              <a:rPr kumimoji="0" lang="ru-RU" sz="2400" b="0" i="0" u="none" strike="noStrike" kern="1200" cap="none" spc="0" normalizeH="0" baseline="0" noProof="0" dirty="0">
                <a:ln>
                  <a:noFill/>
                </a:ln>
                <a:solidFill>
                  <a:srgbClr val="4472C4"/>
                </a:solidFill>
                <a:effectLst/>
                <a:uLnTx/>
                <a:uFillTx/>
                <a:latin typeface="Calibri" panose="020F0502020204030204"/>
                <a:ea typeface="+mn-ea"/>
                <a:cs typeface="+mn-cs"/>
              </a:rPr>
              <a:t>— данные, имеющие строго фиксированную структуру, определяемую формальной моделью данных (например, реляционной схемой);</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2400" b="0"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a:ln>
                  <a:noFill/>
                </a:ln>
                <a:solidFill>
                  <a:srgbClr val="4472C4"/>
                </a:solidFill>
                <a:effectLst/>
                <a:uLnTx/>
                <a:uFillTx/>
                <a:latin typeface="Calibri" panose="020F0502020204030204"/>
                <a:ea typeface="+mn-ea"/>
                <a:cs typeface="+mn-cs"/>
              </a:rPr>
              <a:t>полуструктурированные (слабоструктурированные) данные </a:t>
            </a:r>
            <a:r>
              <a:rPr kumimoji="0" lang="ru-RU" sz="2400" b="0" i="0" u="none" strike="noStrike" kern="1200" cap="none" spc="0" normalizeH="0" baseline="0" noProof="0" dirty="0">
                <a:ln>
                  <a:noFill/>
                </a:ln>
                <a:solidFill>
                  <a:srgbClr val="4472C4"/>
                </a:solidFill>
                <a:effectLst/>
                <a:uLnTx/>
                <a:uFillTx/>
                <a:latin typeface="Calibri" panose="020F0502020204030204"/>
                <a:ea typeface="+mn-ea"/>
                <a:cs typeface="+mn-cs"/>
              </a:rPr>
              <a:t>— данные, не имеющие строго определенной структуры, но предполагающие наличие правил, позволяющих выделять отдельные семантические элементы при их интерпретации, прежде всего правил расстановки тегов и других маркеров, отмечающих и выделяющих элементы данных (например, файлы, созданные с использованием языка XML и его многочисленных производных, </a:t>
            </a:r>
            <a:r>
              <a:rPr kumimoji="0" lang="ru-RU" sz="2400" b="0" i="0" u="none" strike="noStrike" kern="1200" cap="none" spc="0" normalizeH="0" baseline="0" noProof="0" dirty="0" err="1">
                <a:ln>
                  <a:noFill/>
                </a:ln>
                <a:solidFill>
                  <a:srgbClr val="4472C4"/>
                </a:solidFill>
                <a:effectLst/>
                <a:uLnTx/>
                <a:uFillTx/>
                <a:latin typeface="Calibri" panose="020F0502020204030204"/>
                <a:ea typeface="+mn-ea"/>
                <a:cs typeface="+mn-cs"/>
              </a:rPr>
              <a:t>html</a:t>
            </a:r>
            <a:r>
              <a:rPr kumimoji="0" lang="ru-RU" sz="2400" b="0" i="0" u="none" strike="noStrike" kern="1200" cap="none" spc="0" normalizeH="0" baseline="0" noProof="0" dirty="0">
                <a:ln>
                  <a:noFill/>
                </a:ln>
                <a:solidFill>
                  <a:srgbClr val="4472C4"/>
                </a:solidFill>
                <a:effectLst/>
                <a:uLnTx/>
                <a:uFillTx/>
                <a:latin typeface="Calibri" panose="020F0502020204030204"/>
                <a:ea typeface="+mn-ea"/>
                <a:cs typeface="+mn-cs"/>
              </a:rPr>
              <a:t>-страницы и др.);</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2400" b="0"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a:ln>
                  <a:noFill/>
                </a:ln>
                <a:solidFill>
                  <a:srgbClr val="4472C4"/>
                </a:solidFill>
                <a:effectLst/>
                <a:uLnTx/>
                <a:uFillTx/>
                <a:latin typeface="Calibri" panose="020F0502020204030204"/>
                <a:ea typeface="+mn-ea"/>
                <a:cs typeface="+mn-cs"/>
              </a:rPr>
              <a:t>неструктурированные данные </a:t>
            </a:r>
            <a:r>
              <a:rPr kumimoji="0" lang="ru-RU" sz="2400" b="0" i="0" u="none" strike="noStrike" kern="1200" cap="none" spc="0" normalizeH="0" baseline="0" noProof="0" dirty="0">
                <a:ln>
                  <a:noFill/>
                </a:ln>
                <a:solidFill>
                  <a:srgbClr val="4472C4"/>
                </a:solidFill>
                <a:effectLst/>
                <a:uLnTx/>
                <a:uFillTx/>
                <a:latin typeface="Calibri" panose="020F0502020204030204"/>
                <a:ea typeface="+mn-ea"/>
                <a:cs typeface="+mn-cs"/>
              </a:rPr>
              <a:t>— данные, произвольные по форме, не имеющие строго определенной структуры и не организованные по определенным правилам.</a:t>
            </a:r>
          </a:p>
        </p:txBody>
      </p:sp>
      <p:pic>
        <p:nvPicPr>
          <p:cNvPr id="10" name="Рисунок 9">
            <a:extLst>
              <a:ext uri="{FF2B5EF4-FFF2-40B4-BE49-F238E27FC236}">
                <a16:creationId xmlns:a16="http://schemas.microsoft.com/office/drawing/2014/main" id="{F0397144-E733-6C3D-45AE-BC57AF244C59}"/>
              </a:ext>
            </a:extLst>
          </p:cNvPr>
          <p:cNvPicPr>
            <a:picLocks noChangeAspect="1"/>
          </p:cNvPicPr>
          <p:nvPr/>
        </p:nvPicPr>
        <p:blipFill>
          <a:blip r:embed="rId5"/>
          <a:stretch>
            <a:fillRect/>
          </a:stretch>
        </p:blipFill>
        <p:spPr>
          <a:xfrm>
            <a:off x="10673790" y="78750"/>
            <a:ext cx="1416610" cy="1897069"/>
          </a:xfrm>
          <a:prstGeom prst="rect">
            <a:avLst/>
          </a:prstGeom>
        </p:spPr>
      </p:pic>
      <p:pic>
        <p:nvPicPr>
          <p:cNvPr id="14" name="Рисунок 13">
            <a:extLst>
              <a:ext uri="{FF2B5EF4-FFF2-40B4-BE49-F238E27FC236}">
                <a16:creationId xmlns:a16="http://schemas.microsoft.com/office/drawing/2014/main" id="{F2D5F946-A856-60B4-57A0-95883955C7CA}"/>
              </a:ext>
            </a:extLst>
          </p:cNvPr>
          <p:cNvPicPr>
            <a:picLocks noChangeAspect="1"/>
          </p:cNvPicPr>
          <p:nvPr/>
        </p:nvPicPr>
        <p:blipFill>
          <a:blip r:embed="rId6"/>
          <a:stretch>
            <a:fillRect/>
          </a:stretch>
        </p:blipFill>
        <p:spPr>
          <a:xfrm>
            <a:off x="10673790" y="2292849"/>
            <a:ext cx="1482707" cy="1897066"/>
          </a:xfrm>
          <a:prstGeom prst="rect">
            <a:avLst/>
          </a:prstGeom>
        </p:spPr>
      </p:pic>
      <p:pic>
        <p:nvPicPr>
          <p:cNvPr id="17" name="Рисунок 16">
            <a:extLst>
              <a:ext uri="{FF2B5EF4-FFF2-40B4-BE49-F238E27FC236}">
                <a16:creationId xmlns:a16="http://schemas.microsoft.com/office/drawing/2014/main" id="{0369227F-5E83-05CC-AE79-F7323BF6FB87}"/>
              </a:ext>
            </a:extLst>
          </p:cNvPr>
          <p:cNvPicPr>
            <a:picLocks noChangeAspect="1"/>
          </p:cNvPicPr>
          <p:nvPr/>
        </p:nvPicPr>
        <p:blipFill>
          <a:blip r:embed="rId7"/>
          <a:stretch>
            <a:fillRect/>
          </a:stretch>
        </p:blipFill>
        <p:spPr>
          <a:xfrm>
            <a:off x="10673790" y="4882184"/>
            <a:ext cx="1437936" cy="1897066"/>
          </a:xfrm>
          <a:prstGeom prst="rect">
            <a:avLst/>
          </a:prstGeom>
        </p:spPr>
      </p:pic>
    </p:spTree>
    <p:extLst>
      <p:ext uri="{BB962C8B-B14F-4D97-AF65-F5344CB8AC3E}">
        <p14:creationId xmlns:p14="http://schemas.microsoft.com/office/powerpoint/2010/main" val="2222981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372E09E-0D09-FD70-CD20-59238568A924}"/>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EFD32903-B67E-FEF3-E961-0D97F1609932}"/>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FC4F8FD6-059F-93DA-2FE8-F3730716C4E8}"/>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B834E521-7F3A-5B08-4E5F-872C89B1F46C}"/>
              </a:ext>
            </a:extLst>
          </p:cNvPr>
          <p:cNvSpPr/>
          <p:nvPr/>
        </p:nvSpPr>
        <p:spPr>
          <a:xfrm>
            <a:off x="11791950" y="6438900"/>
            <a:ext cx="298450" cy="183573"/>
          </a:xfrm>
          <a:prstGeom prst="rect">
            <a:avLst/>
          </a:prstGeom>
          <a:noFill/>
          <a:ln/>
        </p:spPr>
        <p:txBody>
          <a:bodyPr wrap="square" lIns="0" tIns="0" rIns="0" bIns="0" rtlCol="0" anchor="t"/>
          <a:lstStyle/>
          <a:p>
            <a:pPr marL="0" marR="0" lvl="0" indent="0" algn="l" defTabSz="609630" rtl="0" eaLnBrk="1" fontAlgn="auto" latinLnBrk="0" hangingPunct="1">
              <a:lnSpc>
                <a:spcPts val="1450"/>
              </a:lnSpc>
              <a:spcBef>
                <a:spcPts val="0"/>
              </a:spcBef>
              <a:spcAft>
                <a:spcPts val="0"/>
              </a:spcAft>
              <a:buClrTx/>
              <a:buSzTx/>
              <a:buFontTx/>
              <a:buNone/>
              <a:tabLst/>
              <a:defRPr/>
            </a:pPr>
            <a:endParaRPr kumimoji="0" lang="en-US" sz="12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2">
            <a:extLst>
              <a:ext uri="{FF2B5EF4-FFF2-40B4-BE49-F238E27FC236}">
                <a16:creationId xmlns:a16="http://schemas.microsoft.com/office/drawing/2014/main" id="{AE07C9A7-C027-8B0A-5F2B-42F9DAE0F5CD}"/>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FE1B8A79-70CD-0001-75DF-D28292BD91EE}"/>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60E52C98-9906-775B-CCEF-83386ABF9E7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7F6A0DF9-6C6E-64C8-B529-A2F8C0D0D7A5}"/>
              </a:ext>
            </a:extLst>
          </p:cNvPr>
          <p:cNvSpPr/>
          <p:nvPr/>
        </p:nvSpPr>
        <p:spPr>
          <a:xfrm>
            <a:off x="-103717" y="163821"/>
            <a:ext cx="11895667"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Форматы хранения и передачи данных с разной степенью</a:t>
            </a:r>
          </a:p>
          <a:p>
            <a:pPr marL="0" marR="0" lvl="0" indent="0" algn="ctr" defTabSz="914400" rtl="0" eaLnBrk="1" fontAlgn="auto" latinLnBrk="0" hangingPunct="1">
              <a:lnSpc>
                <a:spcPts val="1549"/>
              </a:lnSpc>
              <a:spcBef>
                <a:spcPts val="0"/>
              </a:spcBef>
              <a:spcAft>
                <a:spcPts val="0"/>
              </a:spcAft>
              <a:buClrTx/>
              <a:buSzTx/>
              <a:buFontTx/>
              <a:buNone/>
              <a:tabLst/>
              <a:defRPr/>
            </a:pPr>
            <a:endPar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endParaRPr>
          </a:p>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 структурированности</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144E03EE-A883-33D9-43E8-7177EA15FBA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8681B509-1FBA-7ED9-5717-A6BEBDF67312}"/>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Рисунок 9">
            <a:extLst>
              <a:ext uri="{FF2B5EF4-FFF2-40B4-BE49-F238E27FC236}">
                <a16:creationId xmlns:a16="http://schemas.microsoft.com/office/drawing/2014/main" id="{B17E2178-D516-5DE4-6913-B2F1EF5A5538}"/>
              </a:ext>
            </a:extLst>
          </p:cNvPr>
          <p:cNvPicPr>
            <a:picLocks noChangeAspect="1"/>
          </p:cNvPicPr>
          <p:nvPr/>
        </p:nvPicPr>
        <p:blipFill>
          <a:blip r:embed="rId5"/>
          <a:stretch>
            <a:fillRect/>
          </a:stretch>
        </p:blipFill>
        <p:spPr>
          <a:xfrm>
            <a:off x="481287" y="873931"/>
            <a:ext cx="11401425" cy="5029200"/>
          </a:xfrm>
          <a:prstGeom prst="rect">
            <a:avLst/>
          </a:prstGeom>
        </p:spPr>
      </p:pic>
    </p:spTree>
    <p:extLst>
      <p:ext uri="{BB962C8B-B14F-4D97-AF65-F5344CB8AC3E}">
        <p14:creationId xmlns:p14="http://schemas.microsoft.com/office/powerpoint/2010/main" val="253306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8991581-69AD-9DAC-D041-B57813949080}"/>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D1A67C9E-00C4-8ADE-3E5E-4790EA20B86B}"/>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FEDAC443-74D9-62F6-D65B-69AF1E743AD6}"/>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CB353FC6-BDE8-8A4F-FA50-94966481B2BA}"/>
              </a:ext>
            </a:extLst>
          </p:cNvPr>
          <p:cNvSpPr/>
          <p:nvPr/>
        </p:nvSpPr>
        <p:spPr>
          <a:xfrm>
            <a:off x="11791950" y="6438900"/>
            <a:ext cx="298450" cy="183573"/>
          </a:xfrm>
          <a:prstGeom prst="rect">
            <a:avLst/>
          </a:prstGeom>
          <a:noFill/>
          <a:ln/>
        </p:spPr>
        <p:txBody>
          <a:bodyPr wrap="square" lIns="0" tIns="0" rIns="0" bIns="0" rtlCol="0" anchor="t"/>
          <a:lstStyle/>
          <a:p>
            <a:pPr marL="0" marR="0" lvl="0" indent="0" algn="l" defTabSz="609630" rtl="0" eaLnBrk="1" fontAlgn="auto" latinLnBrk="0" hangingPunct="1">
              <a:lnSpc>
                <a:spcPts val="1450"/>
              </a:lnSpc>
              <a:spcBef>
                <a:spcPts val="0"/>
              </a:spcBef>
              <a:spcAft>
                <a:spcPts val="0"/>
              </a:spcAft>
              <a:buClrTx/>
              <a:buSzTx/>
              <a:buFontTx/>
              <a:buNone/>
              <a:tabLst/>
              <a:defRPr/>
            </a:pPr>
            <a:endParaRPr kumimoji="0" lang="en-US" sz="12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2">
            <a:extLst>
              <a:ext uri="{FF2B5EF4-FFF2-40B4-BE49-F238E27FC236}">
                <a16:creationId xmlns:a16="http://schemas.microsoft.com/office/drawing/2014/main" id="{04A0FABE-FE6E-95E6-35DB-57D62AF415FC}"/>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764F1E04-31C0-D06D-D4AD-CCC5AB4C74B6}"/>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1CF47C04-969D-C835-BEA6-BB453D58D20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7F9CBC4F-17AD-0B7A-302A-1158147E30EE}"/>
              </a:ext>
            </a:extLst>
          </p:cNvPr>
          <p:cNvSpPr/>
          <p:nvPr/>
        </p:nvSpPr>
        <p:spPr>
          <a:xfrm>
            <a:off x="796735" y="107102"/>
            <a:ext cx="10167597"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Данные и структуры данных</a:t>
            </a:r>
          </a:p>
          <a:p>
            <a:pPr marL="0" marR="0" lvl="0" indent="0" algn="ctr" defTabSz="914400" rtl="0" eaLnBrk="1" fontAlgn="auto" latinLnBrk="0" hangingPunct="1">
              <a:lnSpc>
                <a:spcPts val="1549"/>
              </a:lnSpc>
              <a:spcBef>
                <a:spcPts val="0"/>
              </a:spcBef>
              <a:spcAft>
                <a:spcPts val="0"/>
              </a:spcAft>
              <a:buClrTx/>
              <a:buSzTx/>
              <a:buFontTx/>
              <a:buNone/>
              <a:tabLst/>
              <a:defRPr/>
            </a:pPr>
            <a:endPar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endParaRPr>
          </a:p>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Структурированные и неструктурированные данные (пример)</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E54132C1-6187-08BD-B789-47D6A3D3C3B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C3915C34-A58E-E29B-3A3C-F59608646B1A}"/>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Рисунок 7">
            <a:extLst>
              <a:ext uri="{FF2B5EF4-FFF2-40B4-BE49-F238E27FC236}">
                <a16:creationId xmlns:a16="http://schemas.microsoft.com/office/drawing/2014/main" id="{0EA26EC2-F169-B4F2-E84B-D368E34EDFC5}"/>
              </a:ext>
            </a:extLst>
          </p:cNvPr>
          <p:cNvPicPr>
            <a:picLocks noChangeAspect="1"/>
          </p:cNvPicPr>
          <p:nvPr/>
        </p:nvPicPr>
        <p:blipFill>
          <a:blip r:embed="rId5"/>
          <a:stretch>
            <a:fillRect/>
          </a:stretch>
        </p:blipFill>
        <p:spPr>
          <a:xfrm>
            <a:off x="1609989" y="869875"/>
            <a:ext cx="8972020" cy="5752598"/>
          </a:xfrm>
          <a:prstGeom prst="rect">
            <a:avLst/>
          </a:prstGeom>
        </p:spPr>
      </p:pic>
    </p:spTree>
    <p:extLst>
      <p:ext uri="{BB962C8B-B14F-4D97-AF65-F5344CB8AC3E}">
        <p14:creationId xmlns:p14="http://schemas.microsoft.com/office/powerpoint/2010/main" val="2397124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74698D2-D2A6-F65D-7FA6-5CA05A737B1C}"/>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FB4C3962-8C90-C429-10E1-F71068973E31}"/>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46B94073-586E-0591-CAF8-CA626800BBCF}"/>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794F7AED-87FF-C26B-3865-1B24017051F6}"/>
              </a:ext>
            </a:extLst>
          </p:cNvPr>
          <p:cNvSpPr/>
          <p:nvPr/>
        </p:nvSpPr>
        <p:spPr>
          <a:xfrm>
            <a:off x="11791950" y="6438900"/>
            <a:ext cx="298450" cy="183573"/>
          </a:xfrm>
          <a:prstGeom prst="rect">
            <a:avLst/>
          </a:prstGeom>
          <a:noFill/>
          <a:ln/>
        </p:spPr>
        <p:txBody>
          <a:bodyPr wrap="square" lIns="0" tIns="0" rIns="0" bIns="0" rtlCol="0" anchor="t"/>
          <a:lstStyle/>
          <a:p>
            <a:pPr marL="0" marR="0" lvl="0" indent="0" algn="l" defTabSz="609630" rtl="0" eaLnBrk="1" fontAlgn="auto" latinLnBrk="0" hangingPunct="1">
              <a:lnSpc>
                <a:spcPts val="1450"/>
              </a:lnSpc>
              <a:spcBef>
                <a:spcPts val="0"/>
              </a:spcBef>
              <a:spcAft>
                <a:spcPts val="0"/>
              </a:spcAft>
              <a:buClrTx/>
              <a:buSzTx/>
              <a:buFontTx/>
              <a:buNone/>
              <a:tabLst/>
              <a:defRPr/>
            </a:pPr>
            <a:endParaRPr kumimoji="0" lang="en-US" sz="12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2">
            <a:extLst>
              <a:ext uri="{FF2B5EF4-FFF2-40B4-BE49-F238E27FC236}">
                <a16:creationId xmlns:a16="http://schemas.microsoft.com/office/drawing/2014/main" id="{055456DC-5D36-AAED-3A2F-827D01534E1C}"/>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E41001A4-B824-E315-1276-A5F65FE4AED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D2DDEFD7-C712-48A4-5F24-33F3DFEEC7D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5FB6EF6F-9F46-855B-86A9-6B33AE581726}"/>
              </a:ext>
            </a:extLst>
          </p:cNvPr>
          <p:cNvSpPr/>
          <p:nvPr/>
        </p:nvSpPr>
        <p:spPr>
          <a:xfrm>
            <a:off x="1778870" y="207909"/>
            <a:ext cx="8346392"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Данные и структуры данных</a:t>
            </a:r>
          </a:p>
          <a:p>
            <a:pPr marL="0" marR="0" lvl="0" indent="0" algn="ctr" defTabSz="914400" rtl="0" eaLnBrk="1" fontAlgn="auto" latinLnBrk="0" hangingPunct="1">
              <a:lnSpc>
                <a:spcPts val="1549"/>
              </a:lnSpc>
              <a:spcBef>
                <a:spcPts val="0"/>
              </a:spcBef>
              <a:spcAft>
                <a:spcPts val="0"/>
              </a:spcAft>
              <a:buClrTx/>
              <a:buSzTx/>
              <a:buFontTx/>
              <a:buNone/>
              <a:tabLst/>
              <a:defRPr/>
            </a:pPr>
            <a:endPar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endParaRPr>
          </a:p>
        </p:txBody>
      </p:sp>
      <p:sp>
        <p:nvSpPr>
          <p:cNvPr id="5" name="Rectangle 2">
            <a:extLst>
              <a:ext uri="{FF2B5EF4-FFF2-40B4-BE49-F238E27FC236}">
                <a16:creationId xmlns:a16="http://schemas.microsoft.com/office/drawing/2014/main" id="{0180D1D0-C286-3C86-74B8-A96F0170E4D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4E3F4FB0-76F3-63A8-B733-F0EA88537663}"/>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Рисунок 9">
            <a:extLst>
              <a:ext uri="{FF2B5EF4-FFF2-40B4-BE49-F238E27FC236}">
                <a16:creationId xmlns:a16="http://schemas.microsoft.com/office/drawing/2014/main" id="{02AC19EA-C520-96AF-6B66-28BAFD9FA2B1}"/>
              </a:ext>
            </a:extLst>
          </p:cNvPr>
          <p:cNvPicPr>
            <a:picLocks noChangeAspect="1"/>
          </p:cNvPicPr>
          <p:nvPr/>
        </p:nvPicPr>
        <p:blipFill>
          <a:blip r:embed="rId5"/>
          <a:stretch>
            <a:fillRect/>
          </a:stretch>
        </p:blipFill>
        <p:spPr>
          <a:xfrm>
            <a:off x="1778870" y="390208"/>
            <a:ext cx="8093234" cy="6259883"/>
          </a:xfrm>
          <a:prstGeom prst="rect">
            <a:avLst/>
          </a:prstGeom>
        </p:spPr>
      </p:pic>
    </p:spTree>
    <p:extLst>
      <p:ext uri="{BB962C8B-B14F-4D97-AF65-F5344CB8AC3E}">
        <p14:creationId xmlns:p14="http://schemas.microsoft.com/office/powerpoint/2010/main" val="2187183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107950" cy="196850"/>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7" name="Object7">
            <a:extLst>
              <a:ext uri="{FF2B5EF4-FFF2-40B4-BE49-F238E27FC236}">
                <a16:creationId xmlns:a16="http://schemas.microsoft.com/office/drawing/2014/main" id="{A662BE43-DABE-4916-8807-37BAEE0483E2}"/>
              </a:ext>
            </a:extLst>
          </p:cNvPr>
          <p:cNvSpPr/>
          <p:nvPr/>
        </p:nvSpPr>
        <p:spPr>
          <a:xfrm>
            <a:off x="4404807" y="257295"/>
            <a:ext cx="3591935" cy="361951"/>
          </a:xfrm>
          <a:prstGeom prst="rect">
            <a:avLst/>
          </a:prstGeom>
          <a:noFill/>
          <a:ln/>
        </p:spPr>
        <p:txBody>
          <a:bodyPr wrap="square" lIns="0" tIns="0" rIns="0" bIns="0" rtlCol="0" anchor="t"/>
          <a:lstStyle/>
          <a:p>
            <a:pPr>
              <a:lnSpc>
                <a:spcPts val="1549"/>
              </a:lnSpc>
            </a:pPr>
            <a:r>
              <a:rPr lang="ru-RU" sz="24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Подход на основе файлов</a:t>
            </a:r>
            <a:endParaRPr lang="en-US" sz="24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pic>
        <p:nvPicPr>
          <p:cNvPr id="10" name="Picture 9">
            <a:extLst>
              <a:ext uri="{FF2B5EF4-FFF2-40B4-BE49-F238E27FC236}">
                <a16:creationId xmlns:a16="http://schemas.microsoft.com/office/drawing/2014/main" id="{118B9089-26CF-41C8-BDFD-2C898CE1D65B}"/>
              </a:ext>
            </a:extLst>
          </p:cNvPr>
          <p:cNvPicPr>
            <a:picLocks noChangeAspect="1"/>
          </p:cNvPicPr>
          <p:nvPr/>
        </p:nvPicPr>
        <p:blipFill>
          <a:blip r:embed="rId5"/>
          <a:stretch>
            <a:fillRect/>
          </a:stretch>
        </p:blipFill>
        <p:spPr>
          <a:xfrm>
            <a:off x="609600" y="605072"/>
            <a:ext cx="11182350" cy="6086475"/>
          </a:xfrm>
          <a:prstGeom prst="rect">
            <a:avLst/>
          </a:prstGeom>
        </p:spPr>
      </p:pic>
    </p:spTree>
    <p:extLst>
      <p:ext uri="{BB962C8B-B14F-4D97-AF65-F5344CB8AC3E}">
        <p14:creationId xmlns:p14="http://schemas.microsoft.com/office/powerpoint/2010/main" val="3971206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42360" y="2624162"/>
            <a:ext cx="6670930" cy="4233838"/>
          </a:xfrm>
          <a:prstGeom prst="rect">
            <a:avLst/>
          </a:prstGeom>
        </p:spPr>
      </p:pic>
      <p:sp>
        <p:nvSpPr>
          <p:cNvPr id="9" name="Object8"/>
          <p:cNvSpPr/>
          <p:nvPr/>
        </p:nvSpPr>
        <p:spPr>
          <a:xfrm>
            <a:off x="11791950" y="6438900"/>
            <a:ext cx="107950" cy="196850"/>
          </a:xfrm>
          <a:prstGeom prst="rect">
            <a:avLst/>
          </a:prstGeom>
          <a:noFill/>
          <a:ln/>
        </p:spPr>
        <p:txBody>
          <a:bodyPr wrap="square" lIns="0" tIns="0" rIns="0" bIns="0" rtlCol="0" anchor="t"/>
          <a:lstStyle/>
          <a:p>
            <a:pPr defTabSz="609630">
              <a:lnSpc>
                <a:spcPts val="1450"/>
              </a:lnSpc>
            </a:pPr>
            <a:r>
              <a:rPr lang="ru-RU" sz="1225" dirty="0">
                <a:solidFill>
                  <a:srgbClr val="8B8787"/>
                </a:solidFill>
                <a:latin typeface="Calibri" panose="020F0502020204030204"/>
                <a:ea typeface="SB Sans Display Light" pitchFamily="34" charset="-122"/>
              </a:rPr>
              <a:t>3</a:t>
            </a:r>
            <a:endParaRPr lang="en-US" sz="1225" dirty="0">
              <a:solidFill>
                <a:prstClr val="black"/>
              </a:solidFill>
              <a:latin typeface="Calibri" panose="020F0502020204030204"/>
            </a:endParaRPr>
          </a:p>
        </p:txBody>
      </p:sp>
      <p:sp>
        <p:nvSpPr>
          <p:cNvPr id="8" name="Заголовок 1">
            <a:extLst>
              <a:ext uri="{FF2B5EF4-FFF2-40B4-BE49-F238E27FC236}">
                <a16:creationId xmlns:a16="http://schemas.microsoft.com/office/drawing/2014/main" id="{E63D2783-E63F-476E-B069-B543797E9BD0}"/>
              </a:ext>
            </a:extLst>
          </p:cNvPr>
          <p:cNvSpPr txBox="1">
            <a:spLocks/>
          </p:cNvSpPr>
          <p:nvPr/>
        </p:nvSpPr>
        <p:spPr>
          <a:xfrm>
            <a:off x="955286" y="2216573"/>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ru-RU" sz="3400" b="1" i="0" u="none" strike="noStrike" kern="1200" cap="none" spc="0" normalizeH="0" baseline="0" noProof="0" dirty="0">
                <a:ln>
                  <a:noFill/>
                </a:ln>
                <a:solidFill>
                  <a:schemeClr val="accent1">
                    <a:lumMod val="75000"/>
                  </a:schemeClr>
                </a:solidFill>
                <a:effectLst/>
                <a:uLnTx/>
                <a:uFillTx/>
                <a:latin typeface="Calibri Light" panose="020F0302020204030204"/>
                <a:ea typeface="+mj-ea"/>
                <a:cs typeface="+mj-cs"/>
              </a:rPr>
              <a:t>Выполнение практических заданий</a:t>
            </a:r>
          </a:p>
        </p:txBody>
      </p:sp>
      <p:sp>
        <p:nvSpPr>
          <p:cNvPr id="10" name="Content Placeholder 25">
            <a:extLst>
              <a:ext uri="{FF2B5EF4-FFF2-40B4-BE49-F238E27FC236}">
                <a16:creationId xmlns:a16="http://schemas.microsoft.com/office/drawing/2014/main" id="{F725D1FE-FD5A-4C0D-97B6-48CFC778D0CD}"/>
              </a:ext>
            </a:extLst>
          </p:cNvPr>
          <p:cNvSpPr txBox="1">
            <a:spLocks/>
          </p:cNvSpPr>
          <p:nvPr/>
        </p:nvSpPr>
        <p:spPr>
          <a:xfrm>
            <a:off x="15487" y="3554011"/>
            <a:ext cx="5972937" cy="3664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1. Все материалы курса на </a:t>
            </a:r>
            <a:r>
              <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hlinkClick r:id="rId5"/>
              </a:rPr>
              <a:t>https://online-edu.mirea.ru</a:t>
            </a:r>
            <a:r>
              <a:rPr kumimoji="0" lang="ru-RU"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в разделе </a:t>
            </a:r>
            <a:r>
              <a:rPr kumimoji="0" lang="ru-RU" sz="2000" b="1" i="0" u="none" strike="noStrike" kern="1200" cap="none" spc="0" normalizeH="0" baseline="0" noProof="0" dirty="0">
                <a:ln>
                  <a:noFill/>
                </a:ln>
                <a:solidFill>
                  <a:srgbClr val="0070C0"/>
                </a:solidFill>
                <a:effectLst/>
                <a:uLnTx/>
                <a:uFillTx/>
                <a:latin typeface="Calibri" panose="020F0502020204030204"/>
                <a:ea typeface="+mn-ea"/>
                <a:cs typeface="+mn-cs"/>
              </a:rPr>
              <a:t>Проектирование баз данных</a:t>
            </a:r>
            <a:r>
              <a:rPr kumimoji="0" lang="ru-RU" sz="2000" b="0" i="0" u="none" strike="noStrike" kern="1200" cap="none" spc="0" normalizeH="0" baseline="0" noProof="0" dirty="0">
                <a:ln>
                  <a:noFill/>
                </a:ln>
                <a:solidFill>
                  <a:srgbClr val="0070C0"/>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ru-RU" sz="20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доступ к материалам курса открывается по расписанию занятий.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 Доступ с аккаунта МИРЭА.</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3. Все создаваемые файлы прикладываются к заданию.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4. Учёт выполненных работ.</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5. Общение с преподавателем через отзывы в заданиях.</a:t>
            </a:r>
          </a:p>
        </p:txBody>
      </p:sp>
      <p:pic>
        <p:nvPicPr>
          <p:cNvPr id="12" name="Рисунок 6" descr="Изображение выглядит как текст, стена, внутренний&#10;&#10;Автоматически созданное описание">
            <a:extLst>
              <a:ext uri="{FF2B5EF4-FFF2-40B4-BE49-F238E27FC236}">
                <a16:creationId xmlns:a16="http://schemas.microsoft.com/office/drawing/2014/main" id="{8F01F3F4-32ED-4D06-9DA0-C19C3C2E3398}"/>
              </a:ext>
            </a:extLst>
          </p:cNvPr>
          <p:cNvPicPr>
            <a:picLocks noChangeAspect="1"/>
          </p:cNvPicPr>
          <p:nvPr/>
        </p:nvPicPr>
        <p:blipFill rotWithShape="1">
          <a:blip r:embed="rId6"/>
          <a:srcRect l="15470" r="25341"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pic>
        <p:nvPicPr>
          <p:cNvPr id="5" name="Рисунок 4">
            <a:extLst>
              <a:ext uri="{FF2B5EF4-FFF2-40B4-BE49-F238E27FC236}">
                <a16:creationId xmlns:a16="http://schemas.microsoft.com/office/drawing/2014/main" id="{663F969B-13C8-FA14-6857-55A0CA31DF62}"/>
              </a:ext>
            </a:extLst>
          </p:cNvPr>
          <p:cNvPicPr>
            <a:picLocks noChangeAspect="1"/>
          </p:cNvPicPr>
          <p:nvPr/>
        </p:nvPicPr>
        <p:blipFill>
          <a:blip r:embed="rId7"/>
          <a:stretch>
            <a:fillRect/>
          </a:stretch>
        </p:blipFill>
        <p:spPr>
          <a:xfrm>
            <a:off x="15486" y="19423"/>
            <a:ext cx="12176513" cy="2352857"/>
          </a:xfrm>
          <a:prstGeom prst="rect">
            <a:avLst/>
          </a:prstGeom>
        </p:spPr>
      </p:pic>
    </p:spTree>
    <p:extLst>
      <p:ext uri="{BB962C8B-B14F-4D97-AF65-F5344CB8AC3E}">
        <p14:creationId xmlns:p14="http://schemas.microsoft.com/office/powerpoint/2010/main" val="1157658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107950" cy="196850"/>
          </a:xfrm>
          <a:prstGeom prst="rect">
            <a:avLst/>
          </a:prstGeom>
          <a:noFill/>
          <a:ln/>
        </p:spPr>
        <p:txBody>
          <a:bodyPr wrap="square" lIns="0" tIns="0" rIns="0" bIns="0" rtlCol="0" anchor="t"/>
          <a:lstStyle/>
          <a:p>
            <a:pPr defTabSz="609630">
              <a:lnSpc>
                <a:spcPts val="1450"/>
              </a:lnSpc>
            </a:pPr>
            <a:r>
              <a:rPr lang="ru-RU" sz="1225" dirty="0">
                <a:solidFill>
                  <a:srgbClr val="8B8787"/>
                </a:solidFill>
                <a:latin typeface="Calibri" panose="020F0502020204030204"/>
                <a:ea typeface="SB Sans Display Light" pitchFamily="34" charset="-122"/>
              </a:rPr>
              <a:t>8</a:t>
            </a:r>
            <a:endParaRPr lang="en-US" sz="1225" dirty="0">
              <a:solidFill>
                <a:prstClr val="black"/>
              </a:solidFill>
              <a:latin typeface="Calibri" panose="020F0502020204030204"/>
            </a:endParaRPr>
          </a:p>
        </p:txBody>
      </p:sp>
      <p:sp>
        <p:nvSpPr>
          <p:cNvPr id="7" name="Object7">
            <a:extLst>
              <a:ext uri="{FF2B5EF4-FFF2-40B4-BE49-F238E27FC236}">
                <a16:creationId xmlns:a16="http://schemas.microsoft.com/office/drawing/2014/main" id="{A662BE43-DABE-4916-8807-37BAEE0483E2}"/>
              </a:ext>
            </a:extLst>
          </p:cNvPr>
          <p:cNvSpPr/>
          <p:nvPr/>
        </p:nvSpPr>
        <p:spPr>
          <a:xfrm>
            <a:off x="4221018" y="0"/>
            <a:ext cx="5254480" cy="361951"/>
          </a:xfrm>
          <a:prstGeom prst="rect">
            <a:avLst/>
          </a:prstGeom>
          <a:noFill/>
          <a:ln/>
        </p:spPr>
        <p:txBody>
          <a:bodyPr wrap="square" lIns="0" tIns="0" rIns="0" bIns="0" rtlCol="0" anchor="t"/>
          <a:lstStyle/>
          <a:p>
            <a:pPr algn="l"/>
            <a:endParaRPr lang="ru-RU" sz="1000" b="0" i="0" u="none" strike="noStrike" baseline="0" dirty="0">
              <a:solidFill>
                <a:srgbClr val="000000"/>
              </a:solidFill>
              <a:latin typeface="Calibri" panose="020F0502020204030204" pitchFamily="34" charset="0"/>
            </a:endParaRPr>
          </a:p>
          <a:p>
            <a:r>
              <a:rPr lang="ru-RU" sz="1800" b="0" i="0" u="none" strike="noStrike" baseline="0" dirty="0">
                <a:solidFill>
                  <a:srgbClr val="006FC0"/>
                </a:solidFill>
                <a:latin typeface="Calibri" panose="020F0502020204030204" pitchFamily="34" charset="0"/>
              </a:rPr>
              <a:t>Подход на основе баз данных (1) </a:t>
            </a:r>
            <a:endParaRPr lang="ru-RU" sz="1800" b="1"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1A4ABB6-F4C4-43D4-A238-EA4EDD44EB5F}"/>
              </a:ext>
            </a:extLst>
          </p:cNvPr>
          <p:cNvPicPr>
            <a:picLocks noChangeAspect="1"/>
          </p:cNvPicPr>
          <p:nvPr/>
        </p:nvPicPr>
        <p:blipFill>
          <a:blip r:embed="rId5"/>
          <a:stretch>
            <a:fillRect/>
          </a:stretch>
        </p:blipFill>
        <p:spPr>
          <a:xfrm>
            <a:off x="323850" y="606425"/>
            <a:ext cx="11544300" cy="6029325"/>
          </a:xfrm>
          <a:prstGeom prst="rect">
            <a:avLst/>
          </a:prstGeom>
        </p:spPr>
      </p:pic>
    </p:spTree>
    <p:extLst>
      <p:ext uri="{BB962C8B-B14F-4D97-AF65-F5344CB8AC3E}">
        <p14:creationId xmlns:p14="http://schemas.microsoft.com/office/powerpoint/2010/main" val="2192848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107950" cy="196850"/>
          </a:xfrm>
          <a:prstGeom prst="rect">
            <a:avLst/>
          </a:prstGeom>
          <a:noFill/>
          <a:ln/>
        </p:spPr>
        <p:txBody>
          <a:bodyPr wrap="square" lIns="0" tIns="0" rIns="0" bIns="0" rtlCol="0" anchor="t"/>
          <a:lstStyle/>
          <a:p>
            <a:pPr defTabSz="609630">
              <a:lnSpc>
                <a:spcPts val="1450"/>
              </a:lnSpc>
            </a:pPr>
            <a:r>
              <a:rPr lang="ru-RU" sz="1225" dirty="0">
                <a:solidFill>
                  <a:srgbClr val="8B8787"/>
                </a:solidFill>
                <a:latin typeface="Calibri" panose="020F0502020204030204"/>
                <a:ea typeface="SB Sans Display Light" pitchFamily="34" charset="-122"/>
              </a:rPr>
              <a:t>9</a:t>
            </a:r>
            <a:endParaRPr lang="en-US" sz="1225" dirty="0">
              <a:solidFill>
                <a:prstClr val="black"/>
              </a:solidFill>
              <a:latin typeface="Calibri" panose="020F0502020204030204"/>
            </a:endParaRPr>
          </a:p>
        </p:txBody>
      </p:sp>
      <p:sp>
        <p:nvSpPr>
          <p:cNvPr id="7" name="Object7">
            <a:extLst>
              <a:ext uri="{FF2B5EF4-FFF2-40B4-BE49-F238E27FC236}">
                <a16:creationId xmlns:a16="http://schemas.microsoft.com/office/drawing/2014/main" id="{A662BE43-DABE-4916-8807-37BAEE0483E2}"/>
              </a:ext>
            </a:extLst>
          </p:cNvPr>
          <p:cNvSpPr/>
          <p:nvPr/>
        </p:nvSpPr>
        <p:spPr>
          <a:xfrm>
            <a:off x="4480520" y="157827"/>
            <a:ext cx="4376015" cy="361951"/>
          </a:xfrm>
          <a:prstGeom prst="rect">
            <a:avLst/>
          </a:prstGeom>
          <a:noFill/>
          <a:ln/>
        </p:spPr>
        <p:txBody>
          <a:bodyPr wrap="square" lIns="0" tIns="0" rIns="0" bIns="0" rtlCol="0" anchor="t"/>
          <a:lstStyle/>
          <a:p>
            <a:pPr algn="l"/>
            <a:endParaRPr lang="ru-RU" sz="1000" b="0" i="0" u="none" strike="noStrike" baseline="0" dirty="0">
              <a:solidFill>
                <a:srgbClr val="000000"/>
              </a:solidFill>
              <a:latin typeface="Calibri" panose="020F0502020204030204" pitchFamily="34" charset="0"/>
            </a:endParaRPr>
          </a:p>
          <a:p>
            <a:r>
              <a:rPr lang="ru-RU" sz="1800" b="0" i="0" u="none" strike="noStrike" baseline="0" dirty="0">
                <a:solidFill>
                  <a:srgbClr val="006FC0"/>
                </a:solidFill>
                <a:latin typeface="Calibri" panose="020F0502020204030204" pitchFamily="34" charset="0"/>
              </a:rPr>
              <a:t>Подход на основе баз данных (2) </a:t>
            </a:r>
            <a:endParaRPr lang="ru-RU" sz="1800" b="1"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1111DE0-24AF-4E3B-A5AE-274499FE9FEA}"/>
              </a:ext>
            </a:extLst>
          </p:cNvPr>
          <p:cNvPicPr>
            <a:picLocks noChangeAspect="1"/>
          </p:cNvPicPr>
          <p:nvPr/>
        </p:nvPicPr>
        <p:blipFill>
          <a:blip r:embed="rId5"/>
          <a:stretch>
            <a:fillRect/>
          </a:stretch>
        </p:blipFill>
        <p:spPr>
          <a:xfrm>
            <a:off x="393700" y="536288"/>
            <a:ext cx="11506200" cy="6305550"/>
          </a:xfrm>
          <a:prstGeom prst="rect">
            <a:avLst/>
          </a:prstGeom>
        </p:spPr>
      </p:pic>
    </p:spTree>
    <p:extLst>
      <p:ext uri="{BB962C8B-B14F-4D97-AF65-F5344CB8AC3E}">
        <p14:creationId xmlns:p14="http://schemas.microsoft.com/office/powerpoint/2010/main" val="3393602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49" y="6438900"/>
            <a:ext cx="224559" cy="192809"/>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7" name="Object7">
            <a:extLst>
              <a:ext uri="{FF2B5EF4-FFF2-40B4-BE49-F238E27FC236}">
                <a16:creationId xmlns:a16="http://schemas.microsoft.com/office/drawing/2014/main" id="{A662BE43-DABE-4916-8807-37BAEE0483E2}"/>
              </a:ext>
            </a:extLst>
          </p:cNvPr>
          <p:cNvSpPr/>
          <p:nvPr/>
        </p:nvSpPr>
        <p:spPr>
          <a:xfrm>
            <a:off x="3907992" y="163821"/>
            <a:ext cx="4376015" cy="361951"/>
          </a:xfrm>
          <a:prstGeom prst="rect">
            <a:avLst/>
          </a:prstGeom>
          <a:noFill/>
          <a:ln/>
        </p:spPr>
        <p:txBody>
          <a:bodyPr wrap="square" lIns="0" tIns="0" rIns="0" bIns="0" rtlCol="0" anchor="t"/>
          <a:lstStyle/>
          <a:p>
            <a:pPr algn="ctr">
              <a:spcAft>
                <a:spcPts val="600"/>
              </a:spcAft>
            </a:pPr>
            <a:r>
              <a:rPr lang="ru-RU" sz="1800" b="1"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Подход на основе баз данных (3)</a:t>
            </a:r>
          </a:p>
        </p:txBody>
      </p:sp>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Picture 7">
            <a:extLst>
              <a:ext uri="{FF2B5EF4-FFF2-40B4-BE49-F238E27FC236}">
                <a16:creationId xmlns:a16="http://schemas.microsoft.com/office/drawing/2014/main" id="{693DE35C-009A-4E65-98FB-A43451C8CA0D}"/>
              </a:ext>
            </a:extLst>
          </p:cNvPr>
          <p:cNvPicPr>
            <a:picLocks noChangeAspect="1"/>
          </p:cNvPicPr>
          <p:nvPr/>
        </p:nvPicPr>
        <p:blipFill>
          <a:blip r:embed="rId5"/>
          <a:stretch>
            <a:fillRect/>
          </a:stretch>
        </p:blipFill>
        <p:spPr>
          <a:xfrm>
            <a:off x="1902689" y="672782"/>
            <a:ext cx="9602697" cy="6045838"/>
          </a:xfrm>
          <a:prstGeom prst="rect">
            <a:avLst/>
          </a:prstGeom>
        </p:spPr>
      </p:pic>
    </p:spTree>
    <p:extLst>
      <p:ext uri="{BB962C8B-B14F-4D97-AF65-F5344CB8AC3E}">
        <p14:creationId xmlns:p14="http://schemas.microsoft.com/office/powerpoint/2010/main" val="2342534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49" y="6438900"/>
            <a:ext cx="233795" cy="192809"/>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7" name="Object7">
            <a:extLst>
              <a:ext uri="{FF2B5EF4-FFF2-40B4-BE49-F238E27FC236}">
                <a16:creationId xmlns:a16="http://schemas.microsoft.com/office/drawing/2014/main" id="{A662BE43-DABE-4916-8807-37BAEE0483E2}"/>
              </a:ext>
            </a:extLst>
          </p:cNvPr>
          <p:cNvSpPr/>
          <p:nvPr/>
        </p:nvSpPr>
        <p:spPr>
          <a:xfrm>
            <a:off x="3907992" y="163821"/>
            <a:ext cx="4376015" cy="361951"/>
          </a:xfrm>
          <a:prstGeom prst="rect">
            <a:avLst/>
          </a:prstGeom>
          <a:noFill/>
          <a:ln/>
        </p:spPr>
        <p:txBody>
          <a:bodyPr wrap="square" lIns="0" tIns="0" rIns="0" bIns="0" rtlCol="0" anchor="t"/>
          <a:lstStyle/>
          <a:p>
            <a:pPr algn="ctr">
              <a:spcAft>
                <a:spcPts val="600"/>
              </a:spcAft>
            </a:pPr>
            <a:r>
              <a:rPr lang="ru-RU" sz="1800" b="1"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История баз данных</a:t>
            </a:r>
          </a:p>
        </p:txBody>
      </p:sp>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0" name="Picture 9">
            <a:extLst>
              <a:ext uri="{FF2B5EF4-FFF2-40B4-BE49-F238E27FC236}">
                <a16:creationId xmlns:a16="http://schemas.microsoft.com/office/drawing/2014/main" id="{AF0F75CF-B8A0-4620-AC5C-DAEEA46FEE34}"/>
              </a:ext>
            </a:extLst>
          </p:cNvPr>
          <p:cNvPicPr>
            <a:picLocks noChangeAspect="1"/>
          </p:cNvPicPr>
          <p:nvPr/>
        </p:nvPicPr>
        <p:blipFill>
          <a:blip r:embed="rId5"/>
          <a:stretch>
            <a:fillRect/>
          </a:stretch>
        </p:blipFill>
        <p:spPr>
          <a:xfrm>
            <a:off x="671511" y="525772"/>
            <a:ext cx="10848975" cy="6200775"/>
          </a:xfrm>
          <a:prstGeom prst="rect">
            <a:avLst/>
          </a:prstGeom>
        </p:spPr>
      </p:pic>
    </p:spTree>
    <p:extLst>
      <p:ext uri="{BB962C8B-B14F-4D97-AF65-F5344CB8AC3E}">
        <p14:creationId xmlns:p14="http://schemas.microsoft.com/office/powerpoint/2010/main" val="3408664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353"/>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49" y="6438900"/>
            <a:ext cx="288205" cy="220518"/>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5" name="Object7">
            <a:extLst>
              <a:ext uri="{FF2B5EF4-FFF2-40B4-BE49-F238E27FC236}">
                <a16:creationId xmlns:a16="http://schemas.microsoft.com/office/drawing/2014/main" id="{37BCD598-AB18-4E50-8964-EC4D291C2743}"/>
              </a:ext>
            </a:extLst>
          </p:cNvPr>
          <p:cNvSpPr/>
          <p:nvPr/>
        </p:nvSpPr>
        <p:spPr>
          <a:xfrm>
            <a:off x="3412954" y="185761"/>
            <a:ext cx="5443581" cy="361951"/>
          </a:xfrm>
          <a:prstGeom prst="rect">
            <a:avLst/>
          </a:prstGeom>
          <a:noFill/>
          <a:ln/>
        </p:spPr>
        <p:txBody>
          <a:bodyPr wrap="square" lIns="0" tIns="0" rIns="0" bIns="0" rtlCol="0" anchor="t"/>
          <a:lstStyle/>
          <a:p>
            <a:pPr algn="ctr">
              <a:lnSpc>
                <a:spcPts val="1549"/>
              </a:lnSpc>
            </a:pPr>
            <a:r>
              <a:rPr lang="ru-RU" sz="20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Преимущества баз данных</a:t>
            </a:r>
            <a:endParaRPr lang="en-US" sz="20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pic>
        <p:nvPicPr>
          <p:cNvPr id="7" name="Picture 6">
            <a:extLst>
              <a:ext uri="{FF2B5EF4-FFF2-40B4-BE49-F238E27FC236}">
                <a16:creationId xmlns:a16="http://schemas.microsoft.com/office/drawing/2014/main" id="{40BA298C-F713-4768-9FF2-98A89277966E}"/>
              </a:ext>
            </a:extLst>
          </p:cNvPr>
          <p:cNvPicPr>
            <a:picLocks noChangeAspect="1"/>
          </p:cNvPicPr>
          <p:nvPr/>
        </p:nvPicPr>
        <p:blipFill>
          <a:blip r:embed="rId5"/>
          <a:stretch>
            <a:fillRect/>
          </a:stretch>
        </p:blipFill>
        <p:spPr>
          <a:xfrm>
            <a:off x="1287678" y="366736"/>
            <a:ext cx="10201275" cy="6353175"/>
          </a:xfrm>
          <a:prstGeom prst="rect">
            <a:avLst/>
          </a:prstGeom>
        </p:spPr>
      </p:pic>
    </p:spTree>
    <p:extLst>
      <p:ext uri="{BB962C8B-B14F-4D97-AF65-F5344CB8AC3E}">
        <p14:creationId xmlns:p14="http://schemas.microsoft.com/office/powerpoint/2010/main" val="2168815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4F61543-E9E0-C2BF-E583-1ECEFFBFAF22}"/>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E9E56D42-92F4-414F-57D5-4A3349BA782B}"/>
              </a:ext>
            </a:extLst>
          </p:cNvPr>
          <p:cNvPicPr>
            <a:picLocks noChangeAspect="1"/>
          </p:cNvPicPr>
          <p:nvPr/>
        </p:nvPicPr>
        <p:blipFill>
          <a:blip r:embed="rId3"/>
          <a:srcRect/>
          <a:stretch/>
        </p:blipFill>
        <p:spPr>
          <a:xfrm>
            <a:off x="0" y="3695353"/>
            <a:ext cx="7177147" cy="3162647"/>
          </a:xfrm>
          <a:prstGeom prst="rect">
            <a:avLst/>
          </a:prstGeom>
        </p:spPr>
      </p:pic>
      <p:pic>
        <p:nvPicPr>
          <p:cNvPr id="3" name="Object 2" descr="preencoded.png">
            <a:extLst>
              <a:ext uri="{FF2B5EF4-FFF2-40B4-BE49-F238E27FC236}">
                <a16:creationId xmlns:a16="http://schemas.microsoft.com/office/drawing/2014/main" id="{5626A72E-AD0F-6B37-698D-C82BC8498016}"/>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C3435425-B9D2-21E4-A908-634C815ACD99}"/>
              </a:ext>
            </a:extLst>
          </p:cNvPr>
          <p:cNvSpPr/>
          <p:nvPr/>
        </p:nvSpPr>
        <p:spPr>
          <a:xfrm>
            <a:off x="11791949" y="6438900"/>
            <a:ext cx="288205" cy="220518"/>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3A332EA2-2E82-BDFE-E9D0-CF28029984AA}"/>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5A9580DA-998F-302F-0546-7C19769DE988}"/>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BA64DE47-0F61-51B3-3B10-91468E5DAF6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5" name="Object7">
            <a:extLst>
              <a:ext uri="{FF2B5EF4-FFF2-40B4-BE49-F238E27FC236}">
                <a16:creationId xmlns:a16="http://schemas.microsoft.com/office/drawing/2014/main" id="{D9DF9540-4C02-DFC0-E8B8-06DEB018A30B}"/>
              </a:ext>
            </a:extLst>
          </p:cNvPr>
          <p:cNvSpPr/>
          <p:nvPr/>
        </p:nvSpPr>
        <p:spPr>
          <a:xfrm>
            <a:off x="3412954" y="185761"/>
            <a:ext cx="5443581" cy="361951"/>
          </a:xfrm>
          <a:prstGeom prst="rect">
            <a:avLst/>
          </a:prstGeom>
          <a:noFill/>
          <a:ln/>
        </p:spPr>
        <p:txBody>
          <a:bodyPr wrap="square" lIns="0" tIns="0" rIns="0" bIns="0" rtlCol="0" anchor="t"/>
          <a:lstStyle/>
          <a:p>
            <a:pPr algn="ctr">
              <a:lnSpc>
                <a:spcPts val="1549"/>
              </a:lnSpc>
            </a:pPr>
            <a:r>
              <a:rPr lang="ru-RU" sz="20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Транзакции</a:t>
            </a:r>
            <a:endParaRPr lang="en-US" sz="20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pic>
        <p:nvPicPr>
          <p:cNvPr id="8" name="Рисунок 7">
            <a:extLst>
              <a:ext uri="{FF2B5EF4-FFF2-40B4-BE49-F238E27FC236}">
                <a16:creationId xmlns:a16="http://schemas.microsoft.com/office/drawing/2014/main" id="{6D8EFA2D-3AE0-8C7E-F366-08F2F6B97F68}"/>
              </a:ext>
            </a:extLst>
          </p:cNvPr>
          <p:cNvPicPr>
            <a:picLocks noChangeAspect="1"/>
          </p:cNvPicPr>
          <p:nvPr/>
        </p:nvPicPr>
        <p:blipFill>
          <a:blip r:embed="rId5"/>
          <a:stretch>
            <a:fillRect/>
          </a:stretch>
        </p:blipFill>
        <p:spPr>
          <a:xfrm>
            <a:off x="2608728" y="0"/>
            <a:ext cx="7331875" cy="5077355"/>
          </a:xfrm>
          <a:prstGeom prst="rect">
            <a:avLst/>
          </a:prstGeom>
        </p:spPr>
      </p:pic>
      <p:sp>
        <p:nvSpPr>
          <p:cNvPr id="10" name="Object7">
            <a:extLst>
              <a:ext uri="{FF2B5EF4-FFF2-40B4-BE49-F238E27FC236}">
                <a16:creationId xmlns:a16="http://schemas.microsoft.com/office/drawing/2014/main" id="{63D19FF0-7D45-91BE-A89E-A5DE76B22692}"/>
              </a:ext>
            </a:extLst>
          </p:cNvPr>
          <p:cNvSpPr/>
          <p:nvPr/>
        </p:nvSpPr>
        <p:spPr>
          <a:xfrm>
            <a:off x="2357654" y="5263115"/>
            <a:ext cx="2461838" cy="361951"/>
          </a:xfrm>
          <a:prstGeom prst="rect">
            <a:avLst/>
          </a:prstGeom>
          <a:noFill/>
          <a:ln/>
        </p:spPr>
        <p:txBody>
          <a:bodyPr wrap="square" lIns="0" tIns="0" rIns="0" bIns="0" rtlCol="0" anchor="t"/>
          <a:lstStyle/>
          <a:p>
            <a:pPr algn="ctr">
              <a:lnSpc>
                <a:spcPts val="1549"/>
              </a:lnSpc>
            </a:pPr>
            <a:r>
              <a:rPr lang="en-US" sz="20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Commit – </a:t>
            </a:r>
            <a:r>
              <a:rPr lang="ru-RU" sz="20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транзакционная команда для сохранения изменений</a:t>
            </a:r>
            <a:r>
              <a:rPr lang="en-US" sz="20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 </a:t>
            </a:r>
            <a:endParaRPr lang="en-US" sz="20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12" name="Object7">
            <a:extLst>
              <a:ext uri="{FF2B5EF4-FFF2-40B4-BE49-F238E27FC236}">
                <a16:creationId xmlns:a16="http://schemas.microsoft.com/office/drawing/2014/main" id="{E5DC9AC2-7714-D1D6-B00E-71FDDE016E23}"/>
              </a:ext>
            </a:extLst>
          </p:cNvPr>
          <p:cNvSpPr/>
          <p:nvPr/>
        </p:nvSpPr>
        <p:spPr>
          <a:xfrm>
            <a:off x="7478765" y="5325695"/>
            <a:ext cx="2461838" cy="361951"/>
          </a:xfrm>
          <a:prstGeom prst="rect">
            <a:avLst/>
          </a:prstGeom>
          <a:noFill/>
          <a:ln/>
        </p:spPr>
        <p:txBody>
          <a:bodyPr wrap="square" lIns="0" tIns="0" rIns="0" bIns="0" rtlCol="0" anchor="t"/>
          <a:lstStyle/>
          <a:p>
            <a:pPr algn="ctr">
              <a:lnSpc>
                <a:spcPts val="1549"/>
              </a:lnSpc>
            </a:pPr>
            <a:r>
              <a:rPr lang="en-US" sz="20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ROLLBACK –</a:t>
            </a:r>
            <a:endParaRPr lang="ru-RU" sz="20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endParaRPr>
          </a:p>
          <a:p>
            <a:pPr algn="ctr">
              <a:lnSpc>
                <a:spcPts val="1549"/>
              </a:lnSpc>
            </a:pPr>
            <a:r>
              <a:rPr lang="en-US" sz="20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 </a:t>
            </a:r>
            <a:r>
              <a:rPr lang="ru-RU" sz="200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отмена изменений, сделанных во время транзакций</a:t>
            </a:r>
            <a:endParaRPr lang="en-US" sz="20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Tree>
    <p:extLst>
      <p:ext uri="{BB962C8B-B14F-4D97-AF65-F5344CB8AC3E}">
        <p14:creationId xmlns:p14="http://schemas.microsoft.com/office/powerpoint/2010/main" val="2414417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76FFE9C-837D-E5C5-5AB1-83B330E6A2F8}"/>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056751E4-96D4-F359-7CDA-ADB5691E6E99}"/>
              </a:ext>
            </a:extLst>
          </p:cNvPr>
          <p:cNvPicPr>
            <a:picLocks noChangeAspect="1"/>
          </p:cNvPicPr>
          <p:nvPr/>
        </p:nvPicPr>
        <p:blipFill>
          <a:blip r:embed="rId3"/>
          <a:srcRect/>
          <a:stretch/>
        </p:blipFill>
        <p:spPr>
          <a:xfrm>
            <a:off x="0" y="3695353"/>
            <a:ext cx="7177147" cy="3162647"/>
          </a:xfrm>
          <a:prstGeom prst="rect">
            <a:avLst/>
          </a:prstGeom>
        </p:spPr>
      </p:pic>
      <p:pic>
        <p:nvPicPr>
          <p:cNvPr id="3" name="Object 2" descr="preencoded.png">
            <a:extLst>
              <a:ext uri="{FF2B5EF4-FFF2-40B4-BE49-F238E27FC236}">
                <a16:creationId xmlns:a16="http://schemas.microsoft.com/office/drawing/2014/main" id="{6701977B-03EB-459A-4791-4F51822AC0A5}"/>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A8B50AC8-D96F-E1C9-C172-755EF130CA91}"/>
              </a:ext>
            </a:extLst>
          </p:cNvPr>
          <p:cNvSpPr/>
          <p:nvPr/>
        </p:nvSpPr>
        <p:spPr>
          <a:xfrm>
            <a:off x="11791949" y="6438900"/>
            <a:ext cx="288205" cy="220518"/>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9DFABA60-F375-9487-6045-E8EADE4EBC0E}"/>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63B91490-8CBF-87A4-DB98-9A0589D3BCDD}"/>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07ACD36D-5874-9DD9-D0F4-A0CEDBE9956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5" name="Object7">
            <a:extLst>
              <a:ext uri="{FF2B5EF4-FFF2-40B4-BE49-F238E27FC236}">
                <a16:creationId xmlns:a16="http://schemas.microsoft.com/office/drawing/2014/main" id="{8BC5EF27-ED0B-9424-8FA7-124EFC64500C}"/>
              </a:ext>
            </a:extLst>
          </p:cNvPr>
          <p:cNvSpPr/>
          <p:nvPr/>
        </p:nvSpPr>
        <p:spPr>
          <a:xfrm>
            <a:off x="3423944" y="83532"/>
            <a:ext cx="5443581" cy="361951"/>
          </a:xfrm>
          <a:prstGeom prst="rect">
            <a:avLst/>
          </a:prstGeom>
          <a:noFill/>
          <a:ln/>
        </p:spPr>
        <p:txBody>
          <a:bodyPr wrap="square" lIns="0" tIns="0" rIns="0" bIns="0" rtlCol="0" anchor="t"/>
          <a:lstStyle/>
          <a:p>
            <a:pPr algn="ctr">
              <a:lnSpc>
                <a:spcPts val="1549"/>
              </a:lnSpc>
            </a:pPr>
            <a:r>
              <a:rPr lang="ru-RU" sz="20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Транзакции</a:t>
            </a:r>
            <a:endParaRPr lang="en-US" sz="20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pic>
        <p:nvPicPr>
          <p:cNvPr id="12" name="Рисунок 11">
            <a:extLst>
              <a:ext uri="{FF2B5EF4-FFF2-40B4-BE49-F238E27FC236}">
                <a16:creationId xmlns:a16="http://schemas.microsoft.com/office/drawing/2014/main" id="{C46F1A1B-1E92-4835-C562-672B6AE84FD9}"/>
              </a:ext>
            </a:extLst>
          </p:cNvPr>
          <p:cNvPicPr>
            <a:picLocks noChangeAspect="1"/>
          </p:cNvPicPr>
          <p:nvPr/>
        </p:nvPicPr>
        <p:blipFill>
          <a:blip r:embed="rId5"/>
          <a:stretch>
            <a:fillRect/>
          </a:stretch>
        </p:blipFill>
        <p:spPr>
          <a:xfrm>
            <a:off x="1895822" y="334818"/>
            <a:ext cx="8267700" cy="6324600"/>
          </a:xfrm>
          <a:prstGeom prst="rect">
            <a:avLst/>
          </a:prstGeom>
        </p:spPr>
      </p:pic>
    </p:spTree>
    <p:extLst>
      <p:ext uri="{BB962C8B-B14F-4D97-AF65-F5344CB8AC3E}">
        <p14:creationId xmlns:p14="http://schemas.microsoft.com/office/powerpoint/2010/main" val="89554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A2110F3-A921-8D67-1F03-66B61F19CD31}"/>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4F2C10AD-4E3D-AFD7-D0D9-27937032CCE6}"/>
              </a:ext>
            </a:extLst>
          </p:cNvPr>
          <p:cNvPicPr>
            <a:picLocks noChangeAspect="1"/>
          </p:cNvPicPr>
          <p:nvPr/>
        </p:nvPicPr>
        <p:blipFill>
          <a:blip r:embed="rId3"/>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19E1BF49-4147-1B55-D7AC-CD31D19E165B}"/>
              </a:ext>
            </a:extLst>
          </p:cNvPr>
          <p:cNvSpPr/>
          <p:nvPr/>
        </p:nvSpPr>
        <p:spPr>
          <a:xfrm>
            <a:off x="11791950" y="6438900"/>
            <a:ext cx="298450" cy="183573"/>
          </a:xfrm>
          <a:prstGeom prst="rect">
            <a:avLst/>
          </a:prstGeom>
          <a:noFill/>
          <a:ln/>
        </p:spPr>
        <p:txBody>
          <a:bodyPr wrap="square" lIns="0" tIns="0" rIns="0" bIns="0" rtlCol="0" anchor="t"/>
          <a:lstStyle/>
          <a:p>
            <a:pPr defTabSz="609630">
              <a:lnSpc>
                <a:spcPts val="1450"/>
              </a:lnSpc>
            </a:pPr>
            <a:r>
              <a:rPr lang="ru-RU" sz="1225" dirty="0">
                <a:solidFill>
                  <a:srgbClr val="8B8787"/>
                </a:solidFill>
                <a:latin typeface="Calibri" panose="020F0502020204030204"/>
                <a:ea typeface="SB Sans Display Light" pitchFamily="34" charset="-122"/>
              </a:rPr>
              <a:t>14</a:t>
            </a: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26B4AE83-A3EA-44BE-5C26-C14EB3A5BA70}"/>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E64EC7B4-9565-3023-9BA2-A6C5CE9C9C15}"/>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0E6D7219-7527-4591-B6A6-679CB979EF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2BEBDBC1-E5A7-78BA-B516-122F7B9C10C9}"/>
              </a:ext>
            </a:extLst>
          </p:cNvPr>
          <p:cNvSpPr/>
          <p:nvPr/>
        </p:nvSpPr>
        <p:spPr>
          <a:xfrm>
            <a:off x="1701008" y="119980"/>
            <a:ext cx="8585992" cy="505594"/>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Почему необходимо использовать базы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063CC4F4-A31E-EC8F-BD93-D05E97CE65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2" name="TextBox 11">
            <a:extLst>
              <a:ext uri="{FF2B5EF4-FFF2-40B4-BE49-F238E27FC236}">
                <a16:creationId xmlns:a16="http://schemas.microsoft.com/office/drawing/2014/main" id="{4B6E8005-CA43-AB6A-EE32-B2DA12D8E7E5}"/>
              </a:ext>
            </a:extLst>
          </p:cNvPr>
          <p:cNvSpPr txBox="1"/>
          <p:nvPr/>
        </p:nvSpPr>
        <p:spPr>
          <a:xfrm>
            <a:off x="62442" y="417174"/>
            <a:ext cx="11878733" cy="5786199"/>
          </a:xfrm>
          <a:prstGeom prst="rect">
            <a:avLst/>
          </a:prstGeom>
          <a:noFill/>
        </p:spPr>
        <p:txBody>
          <a:bodyPr wrap="square">
            <a:spAutoFit/>
          </a:bodyPr>
          <a:lstStyle/>
          <a:p>
            <a:pPr algn="l">
              <a:spcBef>
                <a:spcPts val="2400"/>
              </a:spcBef>
            </a:pPr>
            <a:r>
              <a:rPr lang="ru-RU" b="1" i="0" dirty="0">
                <a:solidFill>
                  <a:srgbClr val="2F5597"/>
                </a:solidFill>
                <a:effectLst/>
                <a:latin typeface="-apple-system"/>
              </a:rPr>
              <a:t>Преимущества использования баз данных по сравнению с традиционным бумажным методом содержания информации очевидны. Главным образом они сводятся к следующему:</a:t>
            </a:r>
            <a:r>
              <a:rPr lang="ru-RU" b="0" i="0" dirty="0">
                <a:solidFill>
                  <a:srgbClr val="2F5597"/>
                </a:solidFill>
                <a:effectLst/>
                <a:latin typeface="-apple-system"/>
              </a:rPr>
              <a:t> </a:t>
            </a:r>
          </a:p>
          <a:p>
            <a:pPr algn="l">
              <a:spcBef>
                <a:spcPts val="2400"/>
              </a:spcBef>
            </a:pPr>
            <a:r>
              <a:rPr lang="ru-RU" b="0" i="0" dirty="0">
                <a:solidFill>
                  <a:srgbClr val="2F5597"/>
                </a:solidFill>
                <a:effectLst/>
                <a:latin typeface="-apple-system"/>
              </a:rPr>
              <a:t>1. </a:t>
            </a:r>
            <a:r>
              <a:rPr lang="ru-RU" b="1" i="0" dirty="0">
                <a:solidFill>
                  <a:srgbClr val="2F5597"/>
                </a:solidFill>
                <a:effectLst/>
                <a:latin typeface="-apple-system"/>
              </a:rPr>
              <a:t>Компактность</a:t>
            </a:r>
            <a:r>
              <a:rPr lang="ru-RU" b="0" i="0" dirty="0">
                <a:solidFill>
                  <a:srgbClr val="2F5597"/>
                </a:solidFill>
                <a:effectLst/>
                <a:latin typeface="-apple-system"/>
              </a:rPr>
              <a:t>. Нет необходимости в больших помещениях, хранилищах, архивах.</a:t>
            </a:r>
          </a:p>
          <a:p>
            <a:pPr algn="l">
              <a:spcBef>
                <a:spcPts val="2400"/>
              </a:spcBef>
            </a:pPr>
            <a:r>
              <a:rPr lang="ru-RU" b="0" i="0" dirty="0">
                <a:solidFill>
                  <a:srgbClr val="2F5597"/>
                </a:solidFill>
                <a:effectLst/>
                <a:latin typeface="-apple-system"/>
              </a:rPr>
              <a:t>2. </a:t>
            </a:r>
            <a:r>
              <a:rPr lang="ru-RU" b="1" i="0" dirty="0">
                <a:solidFill>
                  <a:srgbClr val="2F5597"/>
                </a:solidFill>
                <a:effectLst/>
                <a:latin typeface="-apple-system"/>
              </a:rPr>
              <a:t>Скорость</a:t>
            </a:r>
            <a:r>
              <a:rPr lang="ru-RU" b="0" i="0" dirty="0">
                <a:solidFill>
                  <a:srgbClr val="2F5597"/>
                </a:solidFill>
                <a:effectLst/>
                <a:latin typeface="-apple-system"/>
              </a:rPr>
              <a:t>. Компьютер обрабатывает данные практически мгновенно (по сравнению с человеком). Это означает, что все операции поиска, изменения, группировки данных и формирования отчетов будут происходить во много раз быстрее, чем при традиционной технологии работы с информацией на бумажных носителях.</a:t>
            </a:r>
          </a:p>
          <a:p>
            <a:pPr algn="l">
              <a:spcBef>
                <a:spcPts val="2400"/>
              </a:spcBef>
            </a:pPr>
            <a:r>
              <a:rPr lang="ru-RU" b="0" i="0" dirty="0">
                <a:solidFill>
                  <a:srgbClr val="2F5597"/>
                </a:solidFill>
                <a:effectLst/>
                <a:latin typeface="-apple-system"/>
              </a:rPr>
              <a:t>3. </a:t>
            </a:r>
            <a:r>
              <a:rPr lang="ru-RU" b="1" i="0" dirty="0">
                <a:solidFill>
                  <a:srgbClr val="2F5597"/>
                </a:solidFill>
                <a:effectLst/>
                <a:latin typeface="-apple-system"/>
              </a:rPr>
              <a:t>Низкие трудозатраты</a:t>
            </a:r>
            <a:r>
              <a:rPr lang="ru-RU" b="0" i="0" dirty="0">
                <a:solidFill>
                  <a:srgbClr val="2F5597"/>
                </a:solidFill>
                <a:effectLst/>
                <a:latin typeface="-apple-system"/>
              </a:rPr>
              <a:t>. Исключается утомительная работа по перебору бумажных документов и выборки необходимой информации из них. Сокращение этой механической работы высвобождает большое количество времени на решение других задач. </a:t>
            </a:r>
          </a:p>
          <a:p>
            <a:pPr algn="l">
              <a:spcBef>
                <a:spcPts val="2400"/>
              </a:spcBef>
            </a:pPr>
            <a:r>
              <a:rPr lang="ru-RU" b="0" i="0" dirty="0">
                <a:solidFill>
                  <a:srgbClr val="2F5597"/>
                </a:solidFill>
                <a:effectLst/>
                <a:latin typeface="-apple-system"/>
              </a:rPr>
              <a:t>4. </a:t>
            </a:r>
            <a:r>
              <a:rPr lang="ru-RU" b="1" i="0" dirty="0">
                <a:solidFill>
                  <a:srgbClr val="2F5597"/>
                </a:solidFill>
                <a:effectLst/>
                <a:latin typeface="-apple-system"/>
              </a:rPr>
              <a:t>Оперативность</a:t>
            </a:r>
            <a:r>
              <a:rPr lang="ru-RU" b="0" i="0" dirty="0">
                <a:solidFill>
                  <a:srgbClr val="2F5597"/>
                </a:solidFill>
                <a:effectLst/>
                <a:latin typeface="-apple-system"/>
              </a:rPr>
              <a:t>. Время между запросом необходимой информации и ее получением снижается в десятки раз, таким образом можно говорить о более быстром, по сравнению с традиционной бумажной технологией, получении последней информации.</a:t>
            </a:r>
          </a:p>
          <a:p>
            <a:pPr algn="l">
              <a:spcBef>
                <a:spcPts val="2400"/>
              </a:spcBef>
            </a:pPr>
            <a:r>
              <a:rPr lang="ru-RU" b="0" i="0" dirty="0">
                <a:solidFill>
                  <a:srgbClr val="2F5597"/>
                </a:solidFill>
                <a:effectLst/>
                <a:latin typeface="-apple-system"/>
              </a:rPr>
              <a:t>5. </a:t>
            </a:r>
            <a:r>
              <a:rPr lang="ru-RU" b="1" i="0" dirty="0">
                <a:solidFill>
                  <a:srgbClr val="2F5597"/>
                </a:solidFill>
                <a:effectLst/>
                <a:latin typeface="-apple-system"/>
              </a:rPr>
              <a:t>Возможность неоднократного использования информации</a:t>
            </a:r>
            <a:r>
              <a:rPr lang="ru-RU" b="0" i="0" dirty="0">
                <a:solidFill>
                  <a:srgbClr val="2F5597"/>
                </a:solidFill>
                <a:effectLst/>
                <a:latin typeface="-apple-system"/>
              </a:rPr>
              <a:t>. Информация, введенная одним пользователем, становится доступной для других. Эта информация может быть использована неограниченное число раз различными пользователями для решения своих задач. </a:t>
            </a:r>
          </a:p>
        </p:txBody>
      </p:sp>
    </p:spTree>
    <p:extLst>
      <p:ext uri="{BB962C8B-B14F-4D97-AF65-F5344CB8AC3E}">
        <p14:creationId xmlns:p14="http://schemas.microsoft.com/office/powerpoint/2010/main" val="4203092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298450" cy="183573"/>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201535" y="273771"/>
            <a:ext cx="7577180"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Недостатки баз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Picture 7">
            <a:extLst>
              <a:ext uri="{FF2B5EF4-FFF2-40B4-BE49-F238E27FC236}">
                <a16:creationId xmlns:a16="http://schemas.microsoft.com/office/drawing/2014/main" id="{A4344452-9211-4943-8652-3A01AD91AE5E}"/>
              </a:ext>
            </a:extLst>
          </p:cNvPr>
          <p:cNvPicPr>
            <a:picLocks noChangeAspect="1"/>
          </p:cNvPicPr>
          <p:nvPr/>
        </p:nvPicPr>
        <p:blipFill>
          <a:blip r:embed="rId5"/>
          <a:stretch>
            <a:fillRect/>
          </a:stretch>
        </p:blipFill>
        <p:spPr>
          <a:xfrm>
            <a:off x="561975" y="635722"/>
            <a:ext cx="11068050" cy="4210050"/>
          </a:xfrm>
          <a:prstGeom prst="rect">
            <a:avLst/>
          </a:prstGeom>
        </p:spPr>
      </p:pic>
    </p:spTree>
    <p:extLst>
      <p:ext uri="{BB962C8B-B14F-4D97-AF65-F5344CB8AC3E}">
        <p14:creationId xmlns:p14="http://schemas.microsoft.com/office/powerpoint/2010/main" val="3970235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298450" cy="183573"/>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201535" y="273771"/>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Системы баз данных. Архитектура </a:t>
            </a:r>
            <a:r>
              <a:rPr lang="en-US"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ANSI/SPARC (1)</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0" name="Picture 9">
            <a:extLst>
              <a:ext uri="{FF2B5EF4-FFF2-40B4-BE49-F238E27FC236}">
                <a16:creationId xmlns:a16="http://schemas.microsoft.com/office/drawing/2014/main" id="{539620FB-D89C-45AD-9EC6-6BEF456C865B}"/>
              </a:ext>
            </a:extLst>
          </p:cNvPr>
          <p:cNvPicPr>
            <a:picLocks noChangeAspect="1"/>
          </p:cNvPicPr>
          <p:nvPr/>
        </p:nvPicPr>
        <p:blipFill>
          <a:blip r:embed="rId5"/>
          <a:stretch>
            <a:fillRect/>
          </a:stretch>
        </p:blipFill>
        <p:spPr>
          <a:xfrm>
            <a:off x="792740" y="843106"/>
            <a:ext cx="10772775" cy="5467350"/>
          </a:xfrm>
          <a:prstGeom prst="rect">
            <a:avLst/>
          </a:prstGeom>
        </p:spPr>
      </p:pic>
    </p:spTree>
    <p:extLst>
      <p:ext uri="{BB962C8B-B14F-4D97-AF65-F5344CB8AC3E}">
        <p14:creationId xmlns:p14="http://schemas.microsoft.com/office/powerpoint/2010/main" val="348340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5" descr="Крупный план открытой книги на фоне размытой книжной полки">
            <a:extLst>
              <a:ext uri="{FF2B5EF4-FFF2-40B4-BE49-F238E27FC236}">
                <a16:creationId xmlns:a16="http://schemas.microsoft.com/office/drawing/2014/main" id="{B6C59652-362E-73C5-CB6F-89223201CF1E}"/>
              </a:ext>
            </a:extLst>
          </p:cNvPr>
          <p:cNvPicPr>
            <a:picLocks noChangeAspect="1"/>
          </p:cNvPicPr>
          <p:nvPr/>
        </p:nvPicPr>
        <p:blipFill rotWithShape="1">
          <a:blip r:embed="rId2">
            <a:alphaModFix amt="50000"/>
          </a:blip>
          <a:srcRect t="15730"/>
          <a:stretch/>
        </p:blipFill>
        <p:spPr>
          <a:xfrm>
            <a:off x="23" y="10"/>
            <a:ext cx="12191981" cy="6857989"/>
          </a:xfrm>
          <a:prstGeom prst="rect">
            <a:avLst/>
          </a:prstGeom>
        </p:spPr>
      </p:pic>
      <p:sp>
        <p:nvSpPr>
          <p:cNvPr id="7" name="Заголовок 6">
            <a:extLst>
              <a:ext uri="{FF2B5EF4-FFF2-40B4-BE49-F238E27FC236}">
                <a16:creationId xmlns:a16="http://schemas.microsoft.com/office/drawing/2014/main" id="{D14F7219-054E-F9F3-38E4-C880E6AE5250}"/>
              </a:ext>
            </a:extLst>
          </p:cNvPr>
          <p:cNvSpPr>
            <a:spLocks noGrp="1"/>
          </p:cNvSpPr>
          <p:nvPr>
            <p:ph type="title"/>
          </p:nvPr>
        </p:nvSpPr>
        <p:spPr>
          <a:xfrm>
            <a:off x="484909" y="963877"/>
            <a:ext cx="3847653" cy="4930246"/>
          </a:xfrm>
        </p:spPr>
        <p:txBody>
          <a:bodyPr>
            <a:normAutofit/>
          </a:bodyPr>
          <a:lstStyle/>
          <a:p>
            <a:pPr algn="r"/>
            <a:r>
              <a:rPr lang="ru-RU" sz="4000" b="1" dirty="0">
                <a:solidFill>
                  <a:schemeClr val="bg1"/>
                </a:solidFill>
              </a:rPr>
              <a:t>Рекомендуемая литература</a:t>
            </a:r>
            <a:br>
              <a:rPr lang="en-US" sz="4000" b="1" dirty="0">
                <a:solidFill>
                  <a:schemeClr val="bg1"/>
                </a:solidFill>
              </a:rPr>
            </a:br>
            <a:endParaRPr lang="en-US" sz="4000" b="1" dirty="0">
              <a:solidFill>
                <a:schemeClr val="bg1"/>
              </a:solidFill>
            </a:endParaRPr>
          </a:p>
        </p:txBody>
      </p:sp>
      <p:sp>
        <p:nvSpPr>
          <p:cNvPr id="47"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Заголовок 1">
            <a:extLst>
              <a:ext uri="{FF2B5EF4-FFF2-40B4-BE49-F238E27FC236}">
                <a16:creationId xmlns:a16="http://schemas.microsoft.com/office/drawing/2014/main" id="{83AC6319-6483-B06B-36A2-AD8CC868A878}"/>
              </a:ext>
            </a:extLst>
          </p:cNvPr>
          <p:cNvSpPr>
            <a:spLocks noGrp="1"/>
          </p:cNvSpPr>
          <p:nvPr>
            <p:ph idx="1"/>
          </p:nvPr>
        </p:nvSpPr>
        <p:spPr>
          <a:xfrm>
            <a:off x="4976030" y="197479"/>
            <a:ext cx="6731060" cy="6450677"/>
          </a:xfrm>
        </p:spPr>
        <p:style>
          <a:lnRef idx="0">
            <a:scrgbClr r="0" g="0" b="0"/>
          </a:lnRef>
          <a:fillRef idx="1001">
            <a:schemeClr val="lt2"/>
          </a:fillRef>
          <a:effectRef idx="0">
            <a:scrgbClr r="0" g="0" b="0"/>
          </a:effectRef>
          <a:fontRef idx="minor">
            <a:schemeClr val="lt1"/>
          </a:fontRef>
        </p:style>
        <p:txBody>
          <a:bodyPr anchor="ctr">
            <a:normAutofit fontScale="92500" lnSpcReduction="10000"/>
          </a:bodyPr>
          <a:lstStyle/>
          <a:p>
            <a:pPr marL="342900" lvl="0" indent="-342900">
              <a:buFont typeface="+mj-lt"/>
              <a:buAutoNum type="arabicPeriod"/>
            </a:pPr>
            <a:endParaRPr lang="ru-RU" sz="1600" dirty="0">
              <a:solidFill>
                <a:schemeClr val="accent1">
                  <a:lumMod val="50000"/>
                </a:schemeClr>
              </a:solidFill>
            </a:endParaRPr>
          </a:p>
          <a:p>
            <a:pPr marL="342900" lvl="0" indent="-342900">
              <a:buFont typeface="+mj-lt"/>
              <a:buAutoNum type="arabicPeriod"/>
            </a:pPr>
            <a:r>
              <a:rPr lang="ru-RU" sz="1600" dirty="0">
                <a:solidFill>
                  <a:schemeClr val="accent1">
                    <a:lumMod val="50000"/>
                  </a:schemeClr>
                </a:solidFill>
              </a:rPr>
              <a:t>Новиков Б.А. Основы технологий баз данных: учебное пособие / Б.А. Новиков, Е.А. Горшкова, Н.Г. Графеева; под.ред. Е.В. Рогова. – 2-е изд. – М.: ДМК Пресс, 2020. – 582 с. Режим доступа: </a:t>
            </a:r>
            <a:r>
              <a:rPr lang="en-US" sz="1600" dirty="0">
                <a:solidFill>
                  <a:schemeClr val="accent1">
                    <a:lumMod val="50000"/>
                  </a:schemeClr>
                </a:solidFill>
                <a:hlinkClick r:id="rId3"/>
              </a:rPr>
              <a:t>https://postgrespro.ru//education/books/dbtech</a:t>
            </a:r>
            <a:endParaRPr lang="ru-RU" sz="1600" dirty="0">
              <a:solidFill>
                <a:schemeClr val="accent1">
                  <a:lumMod val="50000"/>
                </a:schemeClr>
              </a:solidFill>
            </a:endParaRPr>
          </a:p>
          <a:p>
            <a:pPr marL="342900" lvl="0" indent="-342900">
              <a:buFont typeface="+mj-lt"/>
              <a:buAutoNum type="arabicPeriod"/>
            </a:pPr>
            <a:r>
              <a:rPr lang="ru-RU" sz="1600" dirty="0">
                <a:solidFill>
                  <a:schemeClr val="accent1">
                    <a:lumMod val="50000"/>
                  </a:schemeClr>
                </a:solidFill>
              </a:rPr>
              <a:t>Моргунов Е.П. </a:t>
            </a:r>
            <a:r>
              <a:rPr lang="en-US" sz="1600" dirty="0">
                <a:solidFill>
                  <a:schemeClr val="accent1">
                    <a:lumMod val="50000"/>
                  </a:schemeClr>
                </a:solidFill>
              </a:rPr>
              <a:t>PostgreSQL. </a:t>
            </a:r>
            <a:r>
              <a:rPr lang="ru-RU" sz="1600" dirty="0">
                <a:solidFill>
                  <a:schemeClr val="accent1">
                    <a:lumMod val="50000"/>
                  </a:schemeClr>
                </a:solidFill>
              </a:rPr>
              <a:t>Основы языка </a:t>
            </a:r>
            <a:r>
              <a:rPr lang="en-US" sz="1600" dirty="0">
                <a:solidFill>
                  <a:schemeClr val="accent1">
                    <a:lumMod val="50000"/>
                  </a:schemeClr>
                </a:solidFill>
              </a:rPr>
              <a:t>SQL</a:t>
            </a:r>
            <a:r>
              <a:rPr lang="ru-RU" sz="1600" dirty="0">
                <a:solidFill>
                  <a:schemeClr val="accent1">
                    <a:lumMod val="50000"/>
                  </a:schemeClr>
                </a:solidFill>
              </a:rPr>
              <a:t>: учеб. Пособие / Е.П. Моргунов; под. ред. Е.В. Рогова, П.В. Лузанова. – СПб.: БХВ-Петербург, 2018. – 336 с.: ил. Режим доступа: </a:t>
            </a:r>
            <a:r>
              <a:rPr lang="en-US" sz="1600" dirty="0">
                <a:solidFill>
                  <a:schemeClr val="accent1">
                    <a:lumMod val="50000"/>
                  </a:schemeClr>
                </a:solidFill>
                <a:hlinkClick r:id="rId4"/>
              </a:rPr>
              <a:t>https://postgrespro.ru/education/books/sqlprimer</a:t>
            </a:r>
            <a:endParaRPr lang="ru-RU" sz="1600" dirty="0">
              <a:solidFill>
                <a:schemeClr val="accent1">
                  <a:lumMod val="50000"/>
                </a:schemeClr>
              </a:solidFill>
            </a:endParaRPr>
          </a:p>
          <a:p>
            <a:pPr marL="342900" lvl="0" indent="-342900">
              <a:buFont typeface="+mj-lt"/>
              <a:buAutoNum type="arabicPeriod"/>
            </a:pPr>
            <a:r>
              <a:rPr lang="ru-RU" sz="1600" dirty="0">
                <a:solidFill>
                  <a:schemeClr val="accent1">
                    <a:lumMod val="50000"/>
                  </a:schemeClr>
                </a:solidFill>
              </a:rPr>
              <a:t>Комаров В.И. Путеводитель по базам данных. – М.: ДМК-Пресс, 2024. – 520 с. Режим доступа: </a:t>
            </a:r>
            <a:r>
              <a:rPr lang="en-US" sz="1600" dirty="0">
                <a:solidFill>
                  <a:schemeClr val="accent1">
                    <a:lumMod val="50000"/>
                  </a:schemeClr>
                </a:solidFill>
                <a:hlinkClick r:id="rId5"/>
              </a:rPr>
              <a:t>https://edu.postgrespro.ru/dbguide.pdf</a:t>
            </a:r>
            <a:endParaRPr lang="ru-RU" sz="1600" dirty="0">
              <a:solidFill>
                <a:schemeClr val="accent1">
                  <a:lumMod val="50000"/>
                </a:schemeClr>
              </a:solidFill>
            </a:endParaRPr>
          </a:p>
          <a:p>
            <a:pPr marL="342900" lvl="0" indent="-342900">
              <a:buFont typeface="+mj-lt"/>
              <a:buAutoNum type="arabicPeriod"/>
            </a:pPr>
            <a:r>
              <a:rPr lang="ru-RU" sz="1600" dirty="0">
                <a:solidFill>
                  <a:schemeClr val="accent1">
                    <a:lumMod val="50000"/>
                  </a:schemeClr>
                </a:solidFill>
              </a:rPr>
              <a:t>Смирнов М.В. Проектирование баз данных </a:t>
            </a:r>
            <a:r>
              <a:rPr lang="en-US" sz="1600" dirty="0">
                <a:solidFill>
                  <a:schemeClr val="accent1">
                    <a:lumMod val="50000"/>
                  </a:schemeClr>
                </a:solidFill>
              </a:rPr>
              <a:t>[</a:t>
            </a:r>
            <a:r>
              <a:rPr lang="ru-RU" sz="1600" dirty="0">
                <a:solidFill>
                  <a:schemeClr val="accent1">
                    <a:lumMod val="50000"/>
                  </a:schemeClr>
                </a:solidFill>
              </a:rPr>
              <a:t>Электронный ресурс</a:t>
            </a:r>
            <a:r>
              <a:rPr lang="en-US" sz="1600" dirty="0">
                <a:solidFill>
                  <a:schemeClr val="accent1">
                    <a:lumMod val="50000"/>
                  </a:schemeClr>
                </a:solidFill>
              </a:rPr>
              <a:t>]</a:t>
            </a:r>
            <a:r>
              <a:rPr lang="ru-RU" sz="1600" dirty="0">
                <a:solidFill>
                  <a:schemeClr val="accent1">
                    <a:lumMod val="50000"/>
                  </a:schemeClr>
                </a:solidFill>
              </a:rPr>
              <a:t>: Конспект лекций / Смирнов М.В.  - М., МИРЭА – Российский технологический университет, 2020 – 1 электрон. Опт. диск (</a:t>
            </a:r>
            <a:r>
              <a:rPr lang="en-US" sz="1600" dirty="0">
                <a:solidFill>
                  <a:schemeClr val="accent1">
                    <a:lumMod val="50000"/>
                  </a:schemeClr>
                </a:solidFill>
              </a:rPr>
              <a:t>CD-ROM</a:t>
            </a:r>
            <a:r>
              <a:rPr lang="ru-RU" sz="1600" dirty="0">
                <a:solidFill>
                  <a:schemeClr val="accent1">
                    <a:lumMod val="50000"/>
                  </a:schemeClr>
                </a:solidFill>
              </a:rPr>
              <a:t>)</a:t>
            </a:r>
            <a:r>
              <a:rPr lang="en-US" sz="1600" dirty="0">
                <a:solidFill>
                  <a:schemeClr val="accent1">
                    <a:lumMod val="50000"/>
                  </a:schemeClr>
                </a:solidFill>
              </a:rPr>
              <a:t>. </a:t>
            </a:r>
            <a:r>
              <a:rPr lang="ru-RU" sz="1600" dirty="0">
                <a:solidFill>
                  <a:schemeClr val="accent1">
                    <a:lumMod val="50000"/>
                  </a:schemeClr>
                </a:solidFill>
              </a:rPr>
              <a:t>Режим доступа: </a:t>
            </a:r>
            <a:r>
              <a:rPr lang="en-US" sz="1600" dirty="0">
                <a:solidFill>
                  <a:schemeClr val="accent1">
                    <a:lumMod val="50000"/>
                  </a:schemeClr>
                </a:solidFill>
                <a:hlinkClick r:id="rId6"/>
              </a:rPr>
              <a:t>https://e.lanbook.com/book/163892</a:t>
            </a:r>
            <a:endParaRPr lang="ru-RU" sz="1600" dirty="0">
              <a:solidFill>
                <a:schemeClr val="accent1">
                  <a:lumMod val="50000"/>
                </a:schemeClr>
              </a:solidFill>
            </a:endParaRPr>
          </a:p>
          <a:p>
            <a:pPr marL="342900" lvl="0" indent="-342900">
              <a:buFont typeface="+mj-lt"/>
              <a:buAutoNum type="arabicPeriod"/>
            </a:pPr>
            <a:r>
              <a:rPr lang="ru-RU" sz="1600" dirty="0">
                <a:solidFill>
                  <a:schemeClr val="accent1">
                    <a:lumMod val="50000"/>
                  </a:schemeClr>
                </a:solidFill>
              </a:rPr>
              <a:t>Чистякова М.А. Проектирование и эксплуатация баз данных </a:t>
            </a:r>
            <a:r>
              <a:rPr lang="en-US" sz="1600" dirty="0">
                <a:solidFill>
                  <a:schemeClr val="accent1">
                    <a:lumMod val="50000"/>
                  </a:schemeClr>
                </a:solidFill>
              </a:rPr>
              <a:t>[</a:t>
            </a:r>
            <a:r>
              <a:rPr lang="ru-RU" sz="1600" dirty="0">
                <a:solidFill>
                  <a:schemeClr val="accent1">
                    <a:lumMod val="50000"/>
                  </a:schemeClr>
                </a:solidFill>
              </a:rPr>
              <a:t>Электронный ресурс</a:t>
            </a:r>
            <a:r>
              <a:rPr lang="en-US" sz="1600" dirty="0">
                <a:solidFill>
                  <a:schemeClr val="accent1">
                    <a:lumMod val="50000"/>
                  </a:schemeClr>
                </a:solidFill>
              </a:rPr>
              <a:t>]</a:t>
            </a:r>
            <a:r>
              <a:rPr lang="ru-RU" sz="1600" dirty="0">
                <a:solidFill>
                  <a:schemeClr val="accent1">
                    <a:lumMod val="50000"/>
                  </a:schemeClr>
                </a:solidFill>
              </a:rPr>
              <a:t>: Учебно-методическое пособие / Чистякова М.А., Иванова И.А., Котилевец И.Д. – М.: МИРЭА – Российский технологический университет, 2021. – 1 электрон. Опт. диск (</a:t>
            </a:r>
            <a:r>
              <a:rPr lang="en-US" sz="1600" dirty="0">
                <a:solidFill>
                  <a:schemeClr val="accent1">
                    <a:lumMod val="50000"/>
                  </a:schemeClr>
                </a:solidFill>
              </a:rPr>
              <a:t>CD-ROM</a:t>
            </a:r>
            <a:r>
              <a:rPr lang="ru-RU" sz="1600" dirty="0">
                <a:solidFill>
                  <a:schemeClr val="accent1">
                    <a:lumMod val="50000"/>
                  </a:schemeClr>
                </a:solidFill>
              </a:rPr>
              <a:t>)</a:t>
            </a:r>
            <a:r>
              <a:rPr lang="en-US" sz="1600" dirty="0">
                <a:solidFill>
                  <a:schemeClr val="accent1">
                    <a:lumMod val="50000"/>
                  </a:schemeClr>
                </a:solidFill>
              </a:rPr>
              <a:t>. </a:t>
            </a:r>
            <a:r>
              <a:rPr lang="ru-RU" sz="1600" dirty="0">
                <a:solidFill>
                  <a:schemeClr val="accent1">
                    <a:lumMod val="50000"/>
                  </a:schemeClr>
                </a:solidFill>
              </a:rPr>
              <a:t>Режим доступа: </a:t>
            </a:r>
            <a:r>
              <a:rPr lang="en-US" sz="1600" dirty="0">
                <a:solidFill>
                  <a:schemeClr val="accent1">
                    <a:lumMod val="50000"/>
                  </a:schemeClr>
                </a:solidFill>
                <a:hlinkClick r:id="rId7"/>
              </a:rPr>
              <a:t>https://e.lanbook.com/book/176572</a:t>
            </a:r>
            <a:endParaRPr lang="ru-RU" sz="1600" dirty="0">
              <a:solidFill>
                <a:schemeClr val="accent1">
                  <a:lumMod val="50000"/>
                </a:schemeClr>
              </a:solidFill>
            </a:endParaRPr>
          </a:p>
          <a:p>
            <a:pPr marL="342900" lvl="0" indent="-342900">
              <a:buFont typeface="+mj-lt"/>
              <a:buAutoNum type="arabicPeriod"/>
            </a:pPr>
            <a:r>
              <a:rPr lang="ru-RU" sz="1600" dirty="0">
                <a:solidFill>
                  <a:schemeClr val="accent1">
                    <a:lumMod val="50000"/>
                  </a:schemeClr>
                </a:solidFill>
              </a:rPr>
              <a:t>Братусь Н.В. Базы данных. Часть 1 [Электронный ресурс]: Практикум / Братусь Н.В.,Маличенко С.В., Матчин В.Т. — М.: МИРЭА – Российский технологический университет, 2024. — 1 электрон. опт. диск (CD-ROM) – Режим доступа: </a:t>
            </a:r>
            <a:r>
              <a:rPr lang="en-US" sz="1600" dirty="0">
                <a:solidFill>
                  <a:schemeClr val="accent1">
                    <a:lumMod val="50000"/>
                  </a:schemeClr>
                </a:solidFill>
                <a:hlinkClick r:id="rId8"/>
              </a:rPr>
              <a:t>https://ibc.mirea.ru/books/SHARE/5859/</a:t>
            </a:r>
            <a:endParaRPr lang="ru-RU" sz="1600" dirty="0">
              <a:solidFill>
                <a:schemeClr val="accent1">
                  <a:lumMod val="50000"/>
                </a:schemeClr>
              </a:solidFill>
            </a:endParaRPr>
          </a:p>
          <a:p>
            <a:pPr marL="342900" lvl="0" indent="-342900">
              <a:buFont typeface="+mj-lt"/>
              <a:buAutoNum type="arabicPeriod"/>
            </a:pPr>
            <a:r>
              <a:rPr lang="ru-RU" sz="1600" dirty="0">
                <a:solidFill>
                  <a:schemeClr val="accent1">
                    <a:lumMod val="50000"/>
                  </a:schemeClr>
                </a:solidFill>
              </a:rPr>
              <a:t>Смирнов М.В. Проектирование хранилищ данных [Электронный ресурс]: Учебно-методическое пособие / Смирнов М.В. — М.: МИРЭА – Российский технологический университет, 2024. — 1 электрон. опт. диск (CD-ROM)– Режим доступа: </a:t>
            </a:r>
            <a:r>
              <a:rPr lang="en-US" sz="1600" dirty="0">
                <a:solidFill>
                  <a:schemeClr val="accent1">
                    <a:lumMod val="50000"/>
                  </a:schemeClr>
                </a:solidFill>
                <a:hlinkClick r:id="rId9"/>
              </a:rPr>
              <a:t>https://ibc.mirea.ru/books/SHARE/55283/</a:t>
            </a:r>
            <a:endParaRPr lang="ru-RU" sz="1600" dirty="0">
              <a:solidFill>
                <a:schemeClr val="accent1">
                  <a:lumMod val="50000"/>
                </a:schemeClr>
              </a:solidFill>
            </a:endParaRPr>
          </a:p>
          <a:p>
            <a:pPr marL="342900" lvl="0" indent="-342900">
              <a:buFont typeface="+mj-lt"/>
              <a:buAutoNum type="arabicPeriod"/>
            </a:pPr>
            <a:endParaRPr lang="en-US" sz="1600" dirty="0">
              <a:solidFill>
                <a:schemeClr val="accent1">
                  <a:lumMod val="50000"/>
                </a:schemeClr>
              </a:solidFill>
              <a:highlight>
                <a:srgbClr val="FFFF00"/>
              </a:highlight>
            </a:endParaRPr>
          </a:p>
        </p:txBody>
      </p:sp>
    </p:spTree>
    <p:extLst>
      <p:ext uri="{BB962C8B-B14F-4D97-AF65-F5344CB8AC3E}">
        <p14:creationId xmlns:p14="http://schemas.microsoft.com/office/powerpoint/2010/main" val="212537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298450" cy="183573"/>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201535" y="273771"/>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Архитектура </a:t>
            </a:r>
            <a:r>
              <a:rPr lang="en-US"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ANSI/SPARC (2)</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Picture 7">
            <a:extLst>
              <a:ext uri="{FF2B5EF4-FFF2-40B4-BE49-F238E27FC236}">
                <a16:creationId xmlns:a16="http://schemas.microsoft.com/office/drawing/2014/main" id="{E6325FBB-7CD9-405C-82B7-824FDAB6E2B1}"/>
              </a:ext>
            </a:extLst>
          </p:cNvPr>
          <p:cNvPicPr>
            <a:picLocks noChangeAspect="1"/>
          </p:cNvPicPr>
          <p:nvPr/>
        </p:nvPicPr>
        <p:blipFill>
          <a:blip r:embed="rId5"/>
          <a:stretch>
            <a:fillRect/>
          </a:stretch>
        </p:blipFill>
        <p:spPr>
          <a:xfrm>
            <a:off x="1959841" y="1162398"/>
            <a:ext cx="8420100" cy="4371975"/>
          </a:xfrm>
          <a:prstGeom prst="rect">
            <a:avLst/>
          </a:prstGeom>
        </p:spPr>
      </p:pic>
    </p:spTree>
    <p:extLst>
      <p:ext uri="{BB962C8B-B14F-4D97-AF65-F5344CB8AC3E}">
        <p14:creationId xmlns:p14="http://schemas.microsoft.com/office/powerpoint/2010/main" val="1964011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298450" cy="183573"/>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201535" y="273771"/>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Уровни архитектуры ANSI/SPARC (1)</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0" name="Picture 9">
            <a:extLst>
              <a:ext uri="{FF2B5EF4-FFF2-40B4-BE49-F238E27FC236}">
                <a16:creationId xmlns:a16="http://schemas.microsoft.com/office/drawing/2014/main" id="{B75335E1-932E-4F8F-9FB4-9F8A2BB2C62F}"/>
              </a:ext>
            </a:extLst>
          </p:cNvPr>
          <p:cNvPicPr>
            <a:picLocks noChangeAspect="1"/>
          </p:cNvPicPr>
          <p:nvPr/>
        </p:nvPicPr>
        <p:blipFill>
          <a:blip r:embed="rId5"/>
          <a:stretch>
            <a:fillRect/>
          </a:stretch>
        </p:blipFill>
        <p:spPr>
          <a:xfrm>
            <a:off x="1533236" y="630861"/>
            <a:ext cx="9745230" cy="6012825"/>
          </a:xfrm>
          <a:prstGeom prst="rect">
            <a:avLst/>
          </a:prstGeom>
        </p:spPr>
      </p:pic>
    </p:spTree>
    <p:extLst>
      <p:ext uri="{BB962C8B-B14F-4D97-AF65-F5344CB8AC3E}">
        <p14:creationId xmlns:p14="http://schemas.microsoft.com/office/powerpoint/2010/main" val="340256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298450" cy="183573"/>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201535" y="273771"/>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Уровни архитектуры ANSI/SPARC (2)</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2" name="Picture 11">
            <a:extLst>
              <a:ext uri="{FF2B5EF4-FFF2-40B4-BE49-F238E27FC236}">
                <a16:creationId xmlns:a16="http://schemas.microsoft.com/office/drawing/2014/main" id="{41ECB391-0E5E-4AFD-A7D2-2C0AD9B725AF}"/>
              </a:ext>
            </a:extLst>
          </p:cNvPr>
          <p:cNvPicPr>
            <a:picLocks noChangeAspect="1"/>
          </p:cNvPicPr>
          <p:nvPr/>
        </p:nvPicPr>
        <p:blipFill>
          <a:blip r:embed="rId5"/>
          <a:stretch>
            <a:fillRect/>
          </a:stretch>
        </p:blipFill>
        <p:spPr>
          <a:xfrm>
            <a:off x="816553" y="1294198"/>
            <a:ext cx="10725150" cy="4514850"/>
          </a:xfrm>
          <a:prstGeom prst="rect">
            <a:avLst/>
          </a:prstGeom>
        </p:spPr>
      </p:pic>
    </p:spTree>
    <p:extLst>
      <p:ext uri="{BB962C8B-B14F-4D97-AF65-F5344CB8AC3E}">
        <p14:creationId xmlns:p14="http://schemas.microsoft.com/office/powerpoint/2010/main" val="2120654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298450" cy="183573"/>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053753" y="297172"/>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Схемы, отображения, экземпляры</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Picture 7">
            <a:extLst>
              <a:ext uri="{FF2B5EF4-FFF2-40B4-BE49-F238E27FC236}">
                <a16:creationId xmlns:a16="http://schemas.microsoft.com/office/drawing/2014/main" id="{D128D029-3BED-48DD-8DE7-370E4D835902}"/>
              </a:ext>
            </a:extLst>
          </p:cNvPr>
          <p:cNvPicPr>
            <a:picLocks noChangeAspect="1"/>
          </p:cNvPicPr>
          <p:nvPr/>
        </p:nvPicPr>
        <p:blipFill>
          <a:blip r:embed="rId5"/>
          <a:stretch>
            <a:fillRect/>
          </a:stretch>
        </p:blipFill>
        <p:spPr>
          <a:xfrm>
            <a:off x="1257300" y="740409"/>
            <a:ext cx="9677400" cy="4305300"/>
          </a:xfrm>
          <a:prstGeom prst="rect">
            <a:avLst/>
          </a:prstGeom>
        </p:spPr>
      </p:pic>
    </p:spTree>
    <p:extLst>
      <p:ext uri="{BB962C8B-B14F-4D97-AF65-F5344CB8AC3E}">
        <p14:creationId xmlns:p14="http://schemas.microsoft.com/office/powerpoint/2010/main" val="740922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298450" cy="183573"/>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053753" y="297172"/>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Независимость от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0" name="Picture 9">
            <a:extLst>
              <a:ext uri="{FF2B5EF4-FFF2-40B4-BE49-F238E27FC236}">
                <a16:creationId xmlns:a16="http://schemas.microsoft.com/office/drawing/2014/main" id="{35D4EBAF-FFDE-4E7B-9688-4B59952D3E6E}"/>
              </a:ext>
            </a:extLst>
          </p:cNvPr>
          <p:cNvPicPr>
            <a:picLocks noChangeAspect="1"/>
          </p:cNvPicPr>
          <p:nvPr/>
        </p:nvPicPr>
        <p:blipFill>
          <a:blip r:embed="rId5"/>
          <a:stretch>
            <a:fillRect/>
          </a:stretch>
        </p:blipFill>
        <p:spPr>
          <a:xfrm>
            <a:off x="2053753" y="700957"/>
            <a:ext cx="8534245" cy="5989488"/>
          </a:xfrm>
          <a:prstGeom prst="rect">
            <a:avLst/>
          </a:prstGeom>
        </p:spPr>
      </p:pic>
      <p:sp>
        <p:nvSpPr>
          <p:cNvPr id="7" name="Прямоугольник 6">
            <a:extLst>
              <a:ext uri="{FF2B5EF4-FFF2-40B4-BE49-F238E27FC236}">
                <a16:creationId xmlns:a16="http://schemas.microsoft.com/office/drawing/2014/main" id="{39E16E58-1874-DECD-D810-EB996C3F27EF}"/>
              </a:ext>
            </a:extLst>
          </p:cNvPr>
          <p:cNvSpPr/>
          <p:nvPr/>
        </p:nvSpPr>
        <p:spPr>
          <a:xfrm>
            <a:off x="10400144" y="6438899"/>
            <a:ext cx="187853" cy="2515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0833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298450" cy="183573"/>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053753" y="297172"/>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Языки баз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Picture 7">
            <a:extLst>
              <a:ext uri="{FF2B5EF4-FFF2-40B4-BE49-F238E27FC236}">
                <a16:creationId xmlns:a16="http://schemas.microsoft.com/office/drawing/2014/main" id="{873F729D-BB9C-42D3-BDF1-8902412AEBEA}"/>
              </a:ext>
            </a:extLst>
          </p:cNvPr>
          <p:cNvPicPr>
            <a:picLocks noChangeAspect="1"/>
          </p:cNvPicPr>
          <p:nvPr/>
        </p:nvPicPr>
        <p:blipFill>
          <a:blip r:embed="rId5"/>
          <a:stretch>
            <a:fillRect/>
          </a:stretch>
        </p:blipFill>
        <p:spPr>
          <a:xfrm>
            <a:off x="1021536" y="542925"/>
            <a:ext cx="10410825" cy="5895975"/>
          </a:xfrm>
          <a:prstGeom prst="rect">
            <a:avLst/>
          </a:prstGeom>
        </p:spPr>
      </p:pic>
    </p:spTree>
    <p:extLst>
      <p:ext uri="{BB962C8B-B14F-4D97-AF65-F5344CB8AC3E}">
        <p14:creationId xmlns:p14="http://schemas.microsoft.com/office/powerpoint/2010/main" val="4201659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994D846-E5F5-9AE8-CF1D-064DAB3BE35C}"/>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E2E59DCD-2EFF-519F-5FF9-369F5E788E2D}"/>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19BEC219-8C4D-DA68-875E-D95A5C4DB2E9}"/>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D03454C0-5F98-F69B-3707-1E3CBF1C665C}"/>
              </a:ext>
            </a:extLst>
          </p:cNvPr>
          <p:cNvSpPr/>
          <p:nvPr/>
        </p:nvSpPr>
        <p:spPr>
          <a:xfrm>
            <a:off x="11791950" y="6438900"/>
            <a:ext cx="298450" cy="183573"/>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76221D89-F1FF-A00D-F037-609555829FFF}"/>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44E6BDA-FD53-E53A-9983-60321A507651}"/>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5758256C-1B78-6A93-61E9-5529498E71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CC2E6F14-3B87-9D81-D400-32FDE5CBFFC8}"/>
              </a:ext>
            </a:extLst>
          </p:cNvPr>
          <p:cNvSpPr/>
          <p:nvPr/>
        </p:nvSpPr>
        <p:spPr>
          <a:xfrm>
            <a:off x="2053753" y="297172"/>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Данные и модели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DF973C-4822-8631-CB89-5F476AAD324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070695E0-9FFC-CE3A-2684-735ACCF93DCD}"/>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0" name="Picture 9">
            <a:extLst>
              <a:ext uri="{FF2B5EF4-FFF2-40B4-BE49-F238E27FC236}">
                <a16:creationId xmlns:a16="http://schemas.microsoft.com/office/drawing/2014/main" id="{A4E16BF0-13C2-7EBC-E0DC-67546E32082C}"/>
              </a:ext>
            </a:extLst>
          </p:cNvPr>
          <p:cNvPicPr>
            <a:picLocks noChangeAspect="1"/>
          </p:cNvPicPr>
          <p:nvPr/>
        </p:nvPicPr>
        <p:blipFill>
          <a:blip r:embed="rId5"/>
          <a:stretch>
            <a:fillRect/>
          </a:stretch>
        </p:blipFill>
        <p:spPr>
          <a:xfrm>
            <a:off x="852487" y="507423"/>
            <a:ext cx="10487025" cy="6115050"/>
          </a:xfrm>
          <a:prstGeom prst="rect">
            <a:avLst/>
          </a:prstGeom>
        </p:spPr>
      </p:pic>
    </p:spTree>
    <p:extLst>
      <p:ext uri="{BB962C8B-B14F-4D97-AF65-F5344CB8AC3E}">
        <p14:creationId xmlns:p14="http://schemas.microsoft.com/office/powerpoint/2010/main" val="4285364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053753" y="297172"/>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Объектные модели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Picture 7">
            <a:extLst>
              <a:ext uri="{FF2B5EF4-FFF2-40B4-BE49-F238E27FC236}">
                <a16:creationId xmlns:a16="http://schemas.microsoft.com/office/drawing/2014/main" id="{EED6B36E-74FC-4EB0-8256-B6C1E4D0302E}"/>
              </a:ext>
            </a:extLst>
          </p:cNvPr>
          <p:cNvPicPr>
            <a:picLocks noChangeAspect="1"/>
          </p:cNvPicPr>
          <p:nvPr/>
        </p:nvPicPr>
        <p:blipFill>
          <a:blip r:embed="rId5"/>
          <a:stretch>
            <a:fillRect/>
          </a:stretch>
        </p:blipFill>
        <p:spPr>
          <a:xfrm>
            <a:off x="1411021" y="478147"/>
            <a:ext cx="9568778" cy="6232408"/>
          </a:xfrm>
          <a:prstGeom prst="rect">
            <a:avLst/>
          </a:prstGeom>
        </p:spPr>
      </p:pic>
    </p:spTree>
    <p:extLst>
      <p:ext uri="{BB962C8B-B14F-4D97-AF65-F5344CB8AC3E}">
        <p14:creationId xmlns:p14="http://schemas.microsoft.com/office/powerpoint/2010/main" val="1692586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053753" y="297172"/>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Модели данных, основанные на записях (1)</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0" name="Picture 9">
            <a:extLst>
              <a:ext uri="{FF2B5EF4-FFF2-40B4-BE49-F238E27FC236}">
                <a16:creationId xmlns:a16="http://schemas.microsoft.com/office/drawing/2014/main" id="{41380374-D463-4C71-A04A-7541DC52E0DA}"/>
              </a:ext>
            </a:extLst>
          </p:cNvPr>
          <p:cNvPicPr>
            <a:picLocks noChangeAspect="1"/>
          </p:cNvPicPr>
          <p:nvPr/>
        </p:nvPicPr>
        <p:blipFill>
          <a:blip r:embed="rId5"/>
          <a:stretch>
            <a:fillRect/>
          </a:stretch>
        </p:blipFill>
        <p:spPr>
          <a:xfrm>
            <a:off x="885825" y="1323974"/>
            <a:ext cx="10420350" cy="3676650"/>
          </a:xfrm>
          <a:prstGeom prst="rect">
            <a:avLst/>
          </a:prstGeom>
        </p:spPr>
      </p:pic>
    </p:spTree>
    <p:extLst>
      <p:ext uri="{BB962C8B-B14F-4D97-AF65-F5344CB8AC3E}">
        <p14:creationId xmlns:p14="http://schemas.microsoft.com/office/powerpoint/2010/main" val="1774396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053753" y="297172"/>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Модели данных, основанные на записях (2)</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Picture 7">
            <a:extLst>
              <a:ext uri="{FF2B5EF4-FFF2-40B4-BE49-F238E27FC236}">
                <a16:creationId xmlns:a16="http://schemas.microsoft.com/office/drawing/2014/main" id="{8C89668D-AE8A-4615-9D35-628BCCF00B67}"/>
              </a:ext>
            </a:extLst>
          </p:cNvPr>
          <p:cNvPicPr>
            <a:picLocks noChangeAspect="1"/>
          </p:cNvPicPr>
          <p:nvPr/>
        </p:nvPicPr>
        <p:blipFill>
          <a:blip r:embed="rId5"/>
          <a:stretch>
            <a:fillRect/>
          </a:stretch>
        </p:blipFill>
        <p:spPr>
          <a:xfrm>
            <a:off x="845324" y="478147"/>
            <a:ext cx="10763250" cy="6238875"/>
          </a:xfrm>
          <a:prstGeom prst="rect">
            <a:avLst/>
          </a:prstGeom>
        </p:spPr>
      </p:pic>
    </p:spTree>
    <p:extLst>
      <p:ext uri="{BB962C8B-B14F-4D97-AF65-F5344CB8AC3E}">
        <p14:creationId xmlns:p14="http://schemas.microsoft.com/office/powerpoint/2010/main" val="3904603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725509"/>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9" name="Object8"/>
          <p:cNvSpPr/>
          <p:nvPr/>
        </p:nvSpPr>
        <p:spPr>
          <a:xfrm>
            <a:off x="11791950" y="6438900"/>
            <a:ext cx="107950" cy="196850"/>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pic>
        <p:nvPicPr>
          <p:cNvPr id="5" name="Рисунок 4">
            <a:extLst>
              <a:ext uri="{FF2B5EF4-FFF2-40B4-BE49-F238E27FC236}">
                <a16:creationId xmlns:a16="http://schemas.microsoft.com/office/drawing/2014/main" id="{0967D4E7-444B-6EF9-7D86-134355EA44E4}"/>
              </a:ext>
            </a:extLst>
          </p:cNvPr>
          <p:cNvPicPr>
            <a:picLocks noChangeAspect="1"/>
          </p:cNvPicPr>
          <p:nvPr/>
        </p:nvPicPr>
        <p:blipFill>
          <a:blip r:embed="rId5"/>
          <a:srcRect l="3706" t="9527" r="25229" b="46862"/>
          <a:stretch/>
        </p:blipFill>
        <p:spPr>
          <a:xfrm>
            <a:off x="3036653" y="1290918"/>
            <a:ext cx="5844990" cy="3236259"/>
          </a:xfrm>
          <a:prstGeom prst="rect">
            <a:avLst/>
          </a:prstGeom>
        </p:spPr>
      </p:pic>
      <p:sp>
        <p:nvSpPr>
          <p:cNvPr id="4" name="Заголовок 1">
            <a:extLst>
              <a:ext uri="{FF2B5EF4-FFF2-40B4-BE49-F238E27FC236}">
                <a16:creationId xmlns:a16="http://schemas.microsoft.com/office/drawing/2014/main" id="{373A99CD-BE74-4368-C5DD-1342431CB166}"/>
              </a:ext>
            </a:extLst>
          </p:cNvPr>
          <p:cNvSpPr txBox="1">
            <a:spLocks/>
          </p:cNvSpPr>
          <p:nvPr/>
        </p:nvSpPr>
        <p:spPr>
          <a:xfrm>
            <a:off x="2665396" y="138715"/>
            <a:ext cx="6587505" cy="713279"/>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t>Балльно-рейтинговая система по дисциплине</a:t>
            </a:r>
            <a:b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br>
            <a:r>
              <a:rPr kumimoji="0" lang="ru-RU" sz="4200" b="1" i="0" u="none" strike="noStrike" kern="1200" cap="none" spc="0" normalizeH="0" baseline="0" noProof="0" dirty="0">
                <a:ln>
                  <a:noFill/>
                </a:ln>
                <a:solidFill>
                  <a:schemeClr val="accent1"/>
                </a:solidFill>
                <a:effectLst/>
                <a:uLnTx/>
                <a:uFillTx/>
                <a:latin typeface="Calibri Light" panose="020F0302020204030204"/>
                <a:ea typeface="+mj-ea"/>
                <a:cs typeface="+mj-cs"/>
              </a:rPr>
              <a:t>Проектирование баз данных</a:t>
            </a:r>
          </a:p>
        </p:txBody>
      </p:sp>
    </p:spTree>
    <p:extLst>
      <p:ext uri="{BB962C8B-B14F-4D97-AF65-F5344CB8AC3E}">
        <p14:creationId xmlns:p14="http://schemas.microsoft.com/office/powerpoint/2010/main" val="313892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053753" y="297172"/>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Функции системы управления базой данных (1)</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0" name="Picture 9">
            <a:extLst>
              <a:ext uri="{FF2B5EF4-FFF2-40B4-BE49-F238E27FC236}">
                <a16:creationId xmlns:a16="http://schemas.microsoft.com/office/drawing/2014/main" id="{E66AFD19-0CEE-4015-8DF6-E9AFA9EDCC99}"/>
              </a:ext>
            </a:extLst>
          </p:cNvPr>
          <p:cNvPicPr>
            <a:picLocks noChangeAspect="1"/>
          </p:cNvPicPr>
          <p:nvPr/>
        </p:nvPicPr>
        <p:blipFill>
          <a:blip r:embed="rId5"/>
          <a:stretch>
            <a:fillRect/>
          </a:stretch>
        </p:blipFill>
        <p:spPr>
          <a:xfrm>
            <a:off x="1497173" y="856605"/>
            <a:ext cx="9726451" cy="5678192"/>
          </a:xfrm>
          <a:prstGeom prst="rect">
            <a:avLst/>
          </a:prstGeom>
        </p:spPr>
      </p:pic>
    </p:spTree>
    <p:extLst>
      <p:ext uri="{BB962C8B-B14F-4D97-AF65-F5344CB8AC3E}">
        <p14:creationId xmlns:p14="http://schemas.microsoft.com/office/powerpoint/2010/main" val="111415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044517" y="273771"/>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Функции системы управления базой данных (2)</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Picture 7">
            <a:extLst>
              <a:ext uri="{FF2B5EF4-FFF2-40B4-BE49-F238E27FC236}">
                <a16:creationId xmlns:a16="http://schemas.microsoft.com/office/drawing/2014/main" id="{B03321E4-179E-4572-8BFA-83D01C566D40}"/>
              </a:ext>
            </a:extLst>
          </p:cNvPr>
          <p:cNvPicPr>
            <a:picLocks noChangeAspect="1"/>
          </p:cNvPicPr>
          <p:nvPr/>
        </p:nvPicPr>
        <p:blipFill>
          <a:blip r:embed="rId5"/>
          <a:stretch>
            <a:fillRect/>
          </a:stretch>
        </p:blipFill>
        <p:spPr>
          <a:xfrm>
            <a:off x="828675" y="828675"/>
            <a:ext cx="10534650" cy="5200650"/>
          </a:xfrm>
          <a:prstGeom prst="rect">
            <a:avLst/>
          </a:prstGeom>
        </p:spPr>
      </p:pic>
    </p:spTree>
    <p:extLst>
      <p:ext uri="{BB962C8B-B14F-4D97-AF65-F5344CB8AC3E}">
        <p14:creationId xmlns:p14="http://schemas.microsoft.com/office/powerpoint/2010/main" val="870075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E84E6F7B-2A09-41FB-BAC2-09C2BCF875D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27001F9-201A-4893-B162-398DE1BA6B2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B9F1B6D-B8A8-41B1-8067-EFB3E499B5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D42807E-5E24-47DA-9B89-26717C332F6B}"/>
              </a:ext>
            </a:extLst>
          </p:cNvPr>
          <p:cNvSpPr/>
          <p:nvPr/>
        </p:nvSpPr>
        <p:spPr>
          <a:xfrm>
            <a:off x="2044517" y="273771"/>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Компоненты СУБД</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85309C-B18D-433A-8D46-C907F0DE5BB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91423801-E951-4D58-A104-F5F5FBB67CA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0" name="Picture 9">
            <a:extLst>
              <a:ext uri="{FF2B5EF4-FFF2-40B4-BE49-F238E27FC236}">
                <a16:creationId xmlns:a16="http://schemas.microsoft.com/office/drawing/2014/main" id="{36DC7872-2D4D-466D-9CBB-5E5069561505}"/>
              </a:ext>
            </a:extLst>
          </p:cNvPr>
          <p:cNvPicPr>
            <a:picLocks noChangeAspect="1"/>
          </p:cNvPicPr>
          <p:nvPr/>
        </p:nvPicPr>
        <p:blipFill>
          <a:blip r:embed="rId5"/>
          <a:stretch>
            <a:fillRect/>
          </a:stretch>
        </p:blipFill>
        <p:spPr>
          <a:xfrm>
            <a:off x="3837820" y="584562"/>
            <a:ext cx="5193595" cy="6222278"/>
          </a:xfrm>
          <a:prstGeom prst="rect">
            <a:avLst/>
          </a:prstGeom>
        </p:spPr>
      </p:pic>
    </p:spTree>
    <p:extLst>
      <p:ext uri="{BB962C8B-B14F-4D97-AF65-F5344CB8AC3E}">
        <p14:creationId xmlns:p14="http://schemas.microsoft.com/office/powerpoint/2010/main" val="3035143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690AF81-7C17-1C8D-30A1-D2DBDFEA9849}"/>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D1A5F8A6-F0F1-E370-3195-60A476EF8465}"/>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90FC59FD-2FB4-8FEC-6B1A-ABDF043BBC91}"/>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1C7058DA-29D5-6D39-63A8-03FF5D2CC499}"/>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9C055E02-3BAD-FCB5-816D-54449851F76C}"/>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9CBD269A-3D12-9153-9135-CB3C101667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9E15DA22-5BCC-E900-8555-62960C9C36CE}"/>
              </a:ext>
            </a:extLst>
          </p:cNvPr>
          <p:cNvSpPr/>
          <p:nvPr/>
        </p:nvSpPr>
        <p:spPr>
          <a:xfrm>
            <a:off x="2044517" y="273771"/>
            <a:ext cx="834639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Компоненты СУБД</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C60DA51E-5C8C-4220-30A7-52B1A5DBDF7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77A237F8-7243-BFD9-40D9-DC96EF62657F}"/>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Рисунок 7">
            <a:extLst>
              <a:ext uri="{FF2B5EF4-FFF2-40B4-BE49-F238E27FC236}">
                <a16:creationId xmlns:a16="http://schemas.microsoft.com/office/drawing/2014/main" id="{69F365F0-9D82-2C9E-86F6-BE52E7C11D4F}"/>
              </a:ext>
            </a:extLst>
          </p:cNvPr>
          <p:cNvPicPr>
            <a:picLocks noChangeAspect="1"/>
          </p:cNvPicPr>
          <p:nvPr/>
        </p:nvPicPr>
        <p:blipFill>
          <a:blip r:embed="rId5"/>
          <a:stretch>
            <a:fillRect/>
          </a:stretch>
        </p:blipFill>
        <p:spPr>
          <a:xfrm>
            <a:off x="2443162" y="1609725"/>
            <a:ext cx="7305675" cy="3638550"/>
          </a:xfrm>
          <a:prstGeom prst="rect">
            <a:avLst/>
          </a:prstGeom>
        </p:spPr>
      </p:pic>
    </p:spTree>
    <p:extLst>
      <p:ext uri="{BB962C8B-B14F-4D97-AF65-F5344CB8AC3E}">
        <p14:creationId xmlns:p14="http://schemas.microsoft.com/office/powerpoint/2010/main" val="147275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E26D8FE-C774-AAB5-94EC-A409AE0F3DD8}"/>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F742629F-1D8B-A751-A29E-3B76344CE82C}"/>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F627A475-2744-F3BF-1630-831B19305E4A}"/>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6946B30D-4C4D-CD15-17B0-F6AF9F32430C}"/>
              </a:ext>
            </a:extLst>
          </p:cNvPr>
          <p:cNvSpPr/>
          <p:nvPr/>
        </p:nvSpPr>
        <p:spPr>
          <a:xfrm>
            <a:off x="11791950" y="6438900"/>
            <a:ext cx="298450" cy="183573"/>
          </a:xfrm>
          <a:prstGeom prst="rect">
            <a:avLst/>
          </a:prstGeom>
          <a:noFill/>
          <a:ln/>
        </p:spPr>
        <p:txBody>
          <a:bodyPr wrap="square" lIns="0" tIns="0" rIns="0" bIns="0" rtlCol="0" anchor="t"/>
          <a:lstStyle/>
          <a:p>
            <a:pPr defTabSz="609630">
              <a:lnSpc>
                <a:spcPts val="1450"/>
              </a:lnSpc>
            </a:pPr>
            <a:r>
              <a:rPr lang="ru-RU" sz="1225" dirty="0">
                <a:solidFill>
                  <a:srgbClr val="8B8787"/>
                </a:solidFill>
                <a:latin typeface="Calibri" panose="020F0502020204030204"/>
                <a:ea typeface="SB Sans Display Light" pitchFamily="34" charset="-122"/>
              </a:rPr>
              <a:t>14</a:t>
            </a: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0546E3DB-8EF2-28C0-7E47-1FAED2D2758F}"/>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586B632F-F753-5FEE-C6B8-0D5F83C4EDD4}"/>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BF64349E-7FDE-25DB-5701-2DF7948628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340F30A3-5F0F-F265-69A4-8ADB54DE294E}"/>
              </a:ext>
            </a:extLst>
          </p:cNvPr>
          <p:cNvSpPr/>
          <p:nvPr/>
        </p:nvSpPr>
        <p:spPr>
          <a:xfrm>
            <a:off x="4090305" y="204925"/>
            <a:ext cx="8346392" cy="361951"/>
          </a:xfrm>
          <a:prstGeom prst="rect">
            <a:avLst/>
          </a:prstGeom>
          <a:noFill/>
          <a:ln/>
        </p:spPr>
        <p:txBody>
          <a:bodyPr wrap="square" lIns="0" tIns="0" rIns="0" bIns="0" rtlCol="0" anchor="t"/>
          <a:lstStyle/>
          <a:p>
            <a:pPr algn="ctr">
              <a:lnSpc>
                <a:spcPts val="1549"/>
              </a:lnSpc>
            </a:pPr>
            <a:r>
              <a:rPr lang="en-US"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ACID – </a:t>
            </a: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набор требований к БД</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41612DCE-823B-909D-622E-3FF3C6969DB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4">
            <a:extLst>
              <a:ext uri="{FF2B5EF4-FFF2-40B4-BE49-F238E27FC236}">
                <a16:creationId xmlns:a16="http://schemas.microsoft.com/office/drawing/2014/main" id="{836626A7-431A-22DA-EFFA-C8779914A290}"/>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Рисунок 7">
            <a:extLst>
              <a:ext uri="{FF2B5EF4-FFF2-40B4-BE49-F238E27FC236}">
                <a16:creationId xmlns:a16="http://schemas.microsoft.com/office/drawing/2014/main" id="{B1BEA884-C08A-2264-5985-EBCFD8569449}"/>
              </a:ext>
            </a:extLst>
          </p:cNvPr>
          <p:cNvPicPr>
            <a:picLocks noChangeAspect="1"/>
          </p:cNvPicPr>
          <p:nvPr/>
        </p:nvPicPr>
        <p:blipFill>
          <a:blip r:embed="rId5"/>
          <a:stretch>
            <a:fillRect/>
          </a:stretch>
        </p:blipFill>
        <p:spPr>
          <a:xfrm>
            <a:off x="4902415" y="454746"/>
            <a:ext cx="7289585" cy="6255170"/>
          </a:xfrm>
          <a:prstGeom prst="rect">
            <a:avLst/>
          </a:prstGeom>
        </p:spPr>
      </p:pic>
      <p:sp>
        <p:nvSpPr>
          <p:cNvPr id="14" name="TextBox 13">
            <a:extLst>
              <a:ext uri="{FF2B5EF4-FFF2-40B4-BE49-F238E27FC236}">
                <a16:creationId xmlns:a16="http://schemas.microsoft.com/office/drawing/2014/main" id="{0BC8DA79-22DC-4F73-6035-9250766E2B7B}"/>
              </a:ext>
            </a:extLst>
          </p:cNvPr>
          <p:cNvSpPr txBox="1"/>
          <p:nvPr/>
        </p:nvSpPr>
        <p:spPr>
          <a:xfrm>
            <a:off x="109033" y="-79653"/>
            <a:ext cx="4880552" cy="6740307"/>
          </a:xfrm>
          <a:prstGeom prst="rect">
            <a:avLst/>
          </a:prstGeom>
          <a:noFill/>
        </p:spPr>
        <p:txBody>
          <a:bodyPr wrap="square">
            <a:spAutoFit/>
          </a:bodyPr>
          <a:lstStyle/>
          <a:p>
            <a:r>
              <a:rPr lang="ru-RU" dirty="0"/>
              <a:t>Если вы работаете с базами данных, важно знать об ACID:</a:t>
            </a:r>
          </a:p>
          <a:p>
            <a:endParaRPr lang="ru-RU" dirty="0"/>
          </a:p>
          <a:p>
            <a:r>
              <a:rPr lang="en-US" dirty="0"/>
              <a:t>-</a:t>
            </a:r>
            <a:r>
              <a:rPr lang="ru-RU" dirty="0"/>
              <a:t>Атомарность (A): все операции транзакции либо выполняются полностью, либо не выполняются вообще. Промежуточные состояния недопустимы.</a:t>
            </a:r>
          </a:p>
          <a:p>
            <a:endParaRPr lang="ru-RU" dirty="0"/>
          </a:p>
          <a:p>
            <a:r>
              <a:rPr lang="ru-RU" dirty="0"/>
              <a:t> </a:t>
            </a:r>
            <a:r>
              <a:rPr lang="en-US" dirty="0"/>
              <a:t>-</a:t>
            </a:r>
            <a:r>
              <a:rPr lang="ru-RU" dirty="0"/>
              <a:t>Согласованность (C): состояние базы данных должно оставаться корректным до и после транзакции. Это зависит от логики приложения.</a:t>
            </a:r>
          </a:p>
          <a:p>
            <a:endParaRPr lang="ru-RU" dirty="0"/>
          </a:p>
          <a:p>
            <a:r>
              <a:rPr lang="en-US" dirty="0"/>
              <a:t>-</a:t>
            </a:r>
            <a:r>
              <a:rPr lang="ru-RU" dirty="0"/>
              <a:t> Изоляция (I): одновременные транзакции не должны влиять друг на друга. Уровни изоляции варьируются: </a:t>
            </a:r>
            <a:r>
              <a:rPr lang="ru-RU" dirty="0" err="1"/>
              <a:t>Read</a:t>
            </a:r>
            <a:r>
              <a:rPr lang="ru-RU" dirty="0"/>
              <a:t> </a:t>
            </a:r>
            <a:r>
              <a:rPr lang="ru-RU" dirty="0" err="1"/>
              <a:t>Uncommitted</a:t>
            </a:r>
            <a:r>
              <a:rPr lang="ru-RU" dirty="0"/>
              <a:t>, </a:t>
            </a:r>
            <a:r>
              <a:rPr lang="ru-RU" dirty="0" err="1"/>
              <a:t>Read</a:t>
            </a:r>
            <a:r>
              <a:rPr lang="ru-RU" dirty="0"/>
              <a:t> </a:t>
            </a:r>
            <a:r>
              <a:rPr lang="ru-RU" dirty="0" err="1"/>
              <a:t>Committed</a:t>
            </a:r>
            <a:r>
              <a:rPr lang="ru-RU" dirty="0"/>
              <a:t>, </a:t>
            </a:r>
            <a:r>
              <a:rPr lang="ru-RU" dirty="0" err="1"/>
              <a:t>Repeatable</a:t>
            </a:r>
            <a:r>
              <a:rPr lang="ru-RU" dirty="0"/>
              <a:t> </a:t>
            </a:r>
            <a:r>
              <a:rPr lang="ru-RU" dirty="0" err="1"/>
              <a:t>Read</a:t>
            </a:r>
            <a:r>
              <a:rPr lang="ru-RU" dirty="0"/>
              <a:t>, </a:t>
            </a:r>
            <a:r>
              <a:rPr lang="ru-RU" dirty="0" err="1"/>
              <a:t>Serializable</a:t>
            </a:r>
            <a:r>
              <a:rPr lang="ru-RU" dirty="0"/>
              <a:t>.</a:t>
            </a:r>
          </a:p>
          <a:p>
            <a:endParaRPr lang="ru-RU" dirty="0"/>
          </a:p>
          <a:p>
            <a:r>
              <a:rPr lang="en-US" dirty="0"/>
              <a:t>-</a:t>
            </a:r>
            <a:r>
              <a:rPr lang="ru-RU" dirty="0"/>
              <a:t> Долговечность (D): данные сохраняются даже при сбоях системы (аппаратные ошибки, краш базы). Это достигается с помощью журналов или репликации.</a:t>
            </a:r>
          </a:p>
          <a:p>
            <a:endParaRPr lang="ru-RU" dirty="0"/>
          </a:p>
          <a:p>
            <a:r>
              <a:rPr lang="ru-RU" b="1" dirty="0"/>
              <a:t>ACID гарантирует надежность и согласованность работы с базой данных</a:t>
            </a:r>
          </a:p>
        </p:txBody>
      </p:sp>
    </p:spTree>
    <p:extLst>
      <p:ext uri="{BB962C8B-B14F-4D97-AF65-F5344CB8AC3E}">
        <p14:creationId xmlns:p14="http://schemas.microsoft.com/office/powerpoint/2010/main" val="1357166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E995A46-045B-81F1-9EE7-55D829DC25D8}"/>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2F9042A6-C43A-FB46-AFB2-7DC7F3FA6194}"/>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9BB9C74A-A35C-1556-5124-709D5ABE8536}"/>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72BE2BD3-2BA9-7D48-BCB4-A221D36A01E1}"/>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F551D575-9841-27F7-27CD-B98D35B4EA8C}"/>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9F96A9EC-5BA8-C259-A7DD-98C55F7F41F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981795BB-7F43-0048-FF2D-906B9F821909}"/>
              </a:ext>
            </a:extLst>
          </p:cNvPr>
          <p:cNvSpPr/>
          <p:nvPr/>
        </p:nvSpPr>
        <p:spPr>
          <a:xfrm>
            <a:off x="2441557" y="152524"/>
            <a:ext cx="6658248"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Виды баз данных. Типы СУБД</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5AD2AE88-2C0D-A505-FF15-B9E7F92C419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2423CEE1-4586-6184-0A8E-149EDF1F01A2}"/>
              </a:ext>
            </a:extLst>
          </p:cNvPr>
          <p:cNvSpPr txBox="1"/>
          <p:nvPr/>
        </p:nvSpPr>
        <p:spPr>
          <a:xfrm>
            <a:off x="0" y="514475"/>
            <a:ext cx="6055038" cy="6319679"/>
          </a:xfrm>
          <a:prstGeom prst="rect">
            <a:avLst/>
          </a:prstGeom>
          <a:noFill/>
        </p:spPr>
        <p:txBody>
          <a:bodyPr wrap="square">
            <a:spAutoFit/>
          </a:bodyPr>
          <a:lstStyle/>
          <a:p>
            <a:pPr algn="l">
              <a:spcBef>
                <a:spcPts val="2400"/>
              </a:spcBef>
              <a:spcAft>
                <a:spcPts val="450"/>
              </a:spcAft>
              <a:buFont typeface="Arial" panose="020B0604020202020204" pitchFamily="34" charset="0"/>
              <a:buChar char="•"/>
            </a:pPr>
            <a:r>
              <a:rPr lang="ru-RU" b="0" i="0" dirty="0">
                <a:solidFill>
                  <a:schemeClr val="accent1">
                    <a:lumMod val="75000"/>
                  </a:schemeClr>
                </a:solidFill>
                <a:effectLst/>
                <a:latin typeface="-apple-system"/>
              </a:rPr>
              <a:t>Реляционные</a:t>
            </a:r>
          </a:p>
          <a:p>
            <a:pPr algn="l">
              <a:spcBef>
                <a:spcPts val="900"/>
              </a:spcBef>
              <a:buFont typeface="Arial" panose="020B0604020202020204" pitchFamily="34" charset="0"/>
              <a:buChar char="•"/>
            </a:pPr>
            <a:r>
              <a:rPr lang="ru-RU" b="0" i="0" dirty="0">
                <a:solidFill>
                  <a:schemeClr val="accent1">
                    <a:lumMod val="75000"/>
                  </a:schemeClr>
                </a:solidFill>
                <a:effectLst/>
                <a:latin typeface="-apple-system"/>
              </a:rPr>
              <a:t>Ключ-значение</a:t>
            </a:r>
          </a:p>
          <a:p>
            <a:pPr algn="l">
              <a:spcBef>
                <a:spcPts val="900"/>
              </a:spcBef>
              <a:buFont typeface="Arial" panose="020B0604020202020204" pitchFamily="34" charset="0"/>
              <a:buChar char="•"/>
            </a:pPr>
            <a:r>
              <a:rPr lang="ru-RU" b="0" i="0" dirty="0" err="1">
                <a:solidFill>
                  <a:schemeClr val="accent1">
                    <a:lumMod val="75000"/>
                  </a:schemeClr>
                </a:solidFill>
                <a:effectLst/>
                <a:latin typeface="-apple-system"/>
              </a:rPr>
              <a:t>Документо</a:t>
            </a:r>
            <a:r>
              <a:rPr lang="ru-RU" b="0" i="0" dirty="0">
                <a:solidFill>
                  <a:schemeClr val="accent1">
                    <a:lumMod val="75000"/>
                  </a:schemeClr>
                </a:solidFill>
                <a:effectLst/>
                <a:latin typeface="-apple-system"/>
              </a:rPr>
              <a:t>-ориентированные</a:t>
            </a:r>
          </a:p>
          <a:p>
            <a:pPr algn="l">
              <a:spcBef>
                <a:spcPts val="900"/>
              </a:spcBef>
              <a:buFont typeface="Arial" panose="020B0604020202020204" pitchFamily="34" charset="0"/>
              <a:buChar char="•"/>
            </a:pPr>
            <a:r>
              <a:rPr lang="ru-RU" b="0" i="0" dirty="0">
                <a:solidFill>
                  <a:schemeClr val="accent1">
                    <a:lumMod val="75000"/>
                  </a:schemeClr>
                </a:solidFill>
                <a:effectLst/>
                <a:latin typeface="-apple-system"/>
              </a:rPr>
              <a:t>Базы данных временных рядов</a:t>
            </a:r>
          </a:p>
          <a:p>
            <a:pPr algn="l">
              <a:spcBef>
                <a:spcPts val="900"/>
              </a:spcBef>
              <a:buFont typeface="Arial" panose="020B0604020202020204" pitchFamily="34" charset="0"/>
              <a:buChar char="•"/>
            </a:pPr>
            <a:r>
              <a:rPr lang="ru-RU" b="0" i="0" dirty="0">
                <a:solidFill>
                  <a:schemeClr val="accent1">
                    <a:lumMod val="75000"/>
                  </a:schemeClr>
                </a:solidFill>
                <a:effectLst/>
                <a:latin typeface="-apple-system"/>
              </a:rPr>
              <a:t>Графовые базы данных</a:t>
            </a:r>
          </a:p>
          <a:p>
            <a:pPr algn="l">
              <a:spcBef>
                <a:spcPts val="900"/>
              </a:spcBef>
              <a:buFont typeface="Arial" panose="020B0604020202020204" pitchFamily="34" charset="0"/>
              <a:buChar char="•"/>
            </a:pPr>
            <a:r>
              <a:rPr lang="ru-RU" b="0" i="0" dirty="0">
                <a:solidFill>
                  <a:schemeClr val="accent1">
                    <a:lumMod val="75000"/>
                  </a:schemeClr>
                </a:solidFill>
                <a:effectLst/>
                <a:latin typeface="-apple-system"/>
              </a:rPr>
              <a:t>Поисковые базы данных (</a:t>
            </a:r>
            <a:r>
              <a:rPr lang="en-US" b="0" i="0" dirty="0">
                <a:solidFill>
                  <a:schemeClr val="accent1">
                    <a:lumMod val="75000"/>
                  </a:schemeClr>
                </a:solidFill>
                <a:effectLst/>
                <a:latin typeface="-apple-system"/>
              </a:rPr>
              <a:t>Search Engines)</a:t>
            </a:r>
          </a:p>
          <a:p>
            <a:pPr algn="l">
              <a:spcBef>
                <a:spcPts val="900"/>
              </a:spcBef>
              <a:buFont typeface="Arial" panose="020B0604020202020204" pitchFamily="34" charset="0"/>
              <a:buChar char="•"/>
            </a:pPr>
            <a:r>
              <a:rPr lang="ru-RU" b="0" i="0" dirty="0">
                <a:solidFill>
                  <a:schemeClr val="accent1">
                    <a:lumMod val="75000"/>
                  </a:schemeClr>
                </a:solidFill>
                <a:effectLst/>
                <a:latin typeface="-apple-system"/>
              </a:rPr>
              <a:t>Объектно-ориентированные базы данных</a:t>
            </a:r>
          </a:p>
          <a:p>
            <a:pPr algn="l">
              <a:spcBef>
                <a:spcPts val="900"/>
              </a:spcBef>
              <a:buFont typeface="Arial" panose="020B0604020202020204" pitchFamily="34" charset="0"/>
              <a:buChar char="•"/>
            </a:pPr>
            <a:r>
              <a:rPr lang="en-US" b="0" i="0" dirty="0">
                <a:solidFill>
                  <a:schemeClr val="accent1">
                    <a:lumMod val="75000"/>
                  </a:schemeClr>
                </a:solidFill>
                <a:effectLst/>
                <a:latin typeface="-apple-system"/>
              </a:rPr>
              <a:t>RDF (Resource Description Framework)</a:t>
            </a:r>
          </a:p>
          <a:p>
            <a:pPr algn="l">
              <a:spcBef>
                <a:spcPts val="900"/>
              </a:spcBef>
              <a:buFont typeface="Arial" panose="020B0604020202020204" pitchFamily="34" charset="0"/>
              <a:buChar char="•"/>
            </a:pPr>
            <a:r>
              <a:rPr lang="en-US" b="0" i="0" dirty="0">
                <a:solidFill>
                  <a:schemeClr val="accent1">
                    <a:lumMod val="75000"/>
                  </a:schemeClr>
                </a:solidFill>
                <a:effectLst/>
                <a:latin typeface="-apple-system"/>
              </a:rPr>
              <a:t>Wide Column Stores</a:t>
            </a:r>
          </a:p>
          <a:p>
            <a:pPr algn="l">
              <a:spcBef>
                <a:spcPts val="900"/>
              </a:spcBef>
              <a:buFont typeface="Arial" panose="020B0604020202020204" pitchFamily="34" charset="0"/>
              <a:buChar char="•"/>
            </a:pPr>
            <a:r>
              <a:rPr lang="ru-RU" b="0" i="0" dirty="0">
                <a:solidFill>
                  <a:schemeClr val="accent1">
                    <a:lumMod val="75000"/>
                  </a:schemeClr>
                </a:solidFill>
                <a:effectLst/>
                <a:latin typeface="-apple-system"/>
              </a:rPr>
              <a:t>Мультимодальные СУБД</a:t>
            </a:r>
          </a:p>
          <a:p>
            <a:pPr algn="l">
              <a:spcBef>
                <a:spcPts val="900"/>
              </a:spcBef>
              <a:buFont typeface="Arial" panose="020B0604020202020204" pitchFamily="34" charset="0"/>
              <a:buChar char="•"/>
            </a:pPr>
            <a:r>
              <a:rPr lang="en-US" b="0" i="0" dirty="0">
                <a:solidFill>
                  <a:schemeClr val="accent1">
                    <a:lumMod val="75000"/>
                  </a:schemeClr>
                </a:solidFill>
                <a:effectLst/>
                <a:latin typeface="-apple-system"/>
              </a:rPr>
              <a:t>Native XML </a:t>
            </a:r>
            <a:r>
              <a:rPr lang="ru-RU" b="0" i="0" dirty="0">
                <a:solidFill>
                  <a:schemeClr val="accent1">
                    <a:lumMod val="75000"/>
                  </a:schemeClr>
                </a:solidFill>
                <a:effectLst/>
                <a:latin typeface="-apple-system"/>
              </a:rPr>
              <a:t>СУБД</a:t>
            </a:r>
          </a:p>
          <a:p>
            <a:pPr algn="l">
              <a:spcBef>
                <a:spcPts val="900"/>
              </a:spcBef>
              <a:buFont typeface="Arial" panose="020B0604020202020204" pitchFamily="34" charset="0"/>
              <a:buChar char="•"/>
            </a:pPr>
            <a:r>
              <a:rPr lang="en-US" b="0" i="0" dirty="0">
                <a:solidFill>
                  <a:schemeClr val="accent1">
                    <a:lumMod val="75000"/>
                  </a:schemeClr>
                </a:solidFill>
                <a:effectLst/>
                <a:latin typeface="-apple-system"/>
              </a:rPr>
              <a:t>GEO/GIS (</a:t>
            </a:r>
            <a:r>
              <a:rPr lang="ru-RU" b="0" i="0" dirty="0">
                <a:solidFill>
                  <a:schemeClr val="accent1">
                    <a:lumMod val="75000"/>
                  </a:schemeClr>
                </a:solidFill>
                <a:effectLst/>
                <a:latin typeface="-apple-system"/>
              </a:rPr>
              <a:t>пространственные) и специализированные  СУБД</a:t>
            </a:r>
          </a:p>
          <a:p>
            <a:pPr algn="l">
              <a:spcBef>
                <a:spcPts val="900"/>
              </a:spcBef>
              <a:buFont typeface="Arial" panose="020B0604020202020204" pitchFamily="34" charset="0"/>
              <a:buChar char="•"/>
            </a:pPr>
            <a:r>
              <a:rPr lang="en-US" b="0" i="0" dirty="0">
                <a:solidFill>
                  <a:schemeClr val="accent1">
                    <a:lumMod val="75000"/>
                  </a:schemeClr>
                </a:solidFill>
                <a:effectLst/>
                <a:latin typeface="-apple-system"/>
              </a:rPr>
              <a:t>Event </a:t>
            </a:r>
            <a:r>
              <a:rPr lang="ru-RU" b="0" i="0" dirty="0">
                <a:solidFill>
                  <a:schemeClr val="accent1">
                    <a:lumMod val="75000"/>
                  </a:schemeClr>
                </a:solidFill>
                <a:effectLst/>
                <a:latin typeface="-apple-system"/>
              </a:rPr>
              <a:t>СУБД (баз данных переходов состояний)</a:t>
            </a:r>
          </a:p>
          <a:p>
            <a:pPr algn="l">
              <a:spcBef>
                <a:spcPts val="900"/>
              </a:spcBef>
              <a:buFont typeface="Arial" panose="020B0604020202020204" pitchFamily="34" charset="0"/>
              <a:buChar char="•"/>
            </a:pPr>
            <a:r>
              <a:rPr lang="ru-RU" b="0" i="0" dirty="0">
                <a:solidFill>
                  <a:schemeClr val="accent1">
                    <a:lumMod val="75000"/>
                  </a:schemeClr>
                </a:solidFill>
                <a:effectLst/>
                <a:latin typeface="-apple-system"/>
              </a:rPr>
              <a:t>Контентные СУБД</a:t>
            </a:r>
          </a:p>
          <a:p>
            <a:pPr algn="l">
              <a:spcBef>
                <a:spcPts val="900"/>
              </a:spcBef>
              <a:buFont typeface="Arial" panose="020B0604020202020204" pitchFamily="34" charset="0"/>
              <a:buChar char="•"/>
            </a:pPr>
            <a:r>
              <a:rPr lang="ru-RU" b="0" i="0" dirty="0">
                <a:solidFill>
                  <a:schemeClr val="accent1">
                    <a:lumMod val="75000"/>
                  </a:schemeClr>
                </a:solidFill>
                <a:effectLst/>
                <a:latin typeface="-apple-system"/>
              </a:rPr>
              <a:t>Навигационные (</a:t>
            </a:r>
            <a:r>
              <a:rPr lang="en-US" b="0" i="0" dirty="0">
                <a:solidFill>
                  <a:schemeClr val="accent1">
                    <a:lumMod val="75000"/>
                  </a:schemeClr>
                </a:solidFill>
                <a:effectLst/>
                <a:latin typeface="-apple-system"/>
              </a:rPr>
              <a:t>Navigational) </a:t>
            </a:r>
            <a:r>
              <a:rPr lang="ru-RU" b="0" i="0" dirty="0">
                <a:solidFill>
                  <a:schemeClr val="accent1">
                    <a:lumMod val="75000"/>
                  </a:schemeClr>
                </a:solidFill>
                <a:effectLst/>
                <a:latin typeface="-apple-system"/>
              </a:rPr>
              <a:t>СУБД</a:t>
            </a:r>
          </a:p>
          <a:p>
            <a:pPr algn="l">
              <a:spcBef>
                <a:spcPts val="900"/>
              </a:spcBef>
              <a:buFont typeface="Arial" panose="020B0604020202020204" pitchFamily="34" charset="0"/>
              <a:buChar char="•"/>
            </a:pPr>
            <a:r>
              <a:rPr lang="ru-RU" b="0" i="0" dirty="0">
                <a:solidFill>
                  <a:schemeClr val="accent1">
                    <a:lumMod val="75000"/>
                  </a:schemeClr>
                </a:solidFill>
                <a:effectLst/>
                <a:latin typeface="-apple-system"/>
              </a:rPr>
              <a:t>Векторные базы данных</a:t>
            </a:r>
          </a:p>
        </p:txBody>
      </p:sp>
      <p:pic>
        <p:nvPicPr>
          <p:cNvPr id="8" name="Рисунок 7">
            <a:extLst>
              <a:ext uri="{FF2B5EF4-FFF2-40B4-BE49-F238E27FC236}">
                <a16:creationId xmlns:a16="http://schemas.microsoft.com/office/drawing/2014/main" id="{09DF98A0-9D6E-AF5B-C089-74D8EE3D8F9F}"/>
              </a:ext>
            </a:extLst>
          </p:cNvPr>
          <p:cNvPicPr>
            <a:picLocks noChangeAspect="1"/>
          </p:cNvPicPr>
          <p:nvPr/>
        </p:nvPicPr>
        <p:blipFill>
          <a:blip r:embed="rId5"/>
          <a:stretch>
            <a:fillRect/>
          </a:stretch>
        </p:blipFill>
        <p:spPr>
          <a:xfrm>
            <a:off x="5034241" y="1370927"/>
            <a:ext cx="5392043" cy="3096421"/>
          </a:xfrm>
          <a:prstGeom prst="rect">
            <a:avLst/>
          </a:prstGeom>
        </p:spPr>
      </p:pic>
    </p:spTree>
    <p:extLst>
      <p:ext uri="{BB962C8B-B14F-4D97-AF65-F5344CB8AC3E}">
        <p14:creationId xmlns:p14="http://schemas.microsoft.com/office/powerpoint/2010/main" val="1844344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C168BB4-8257-F754-2433-E6861C9ADC81}"/>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54B9CEC6-AF60-B2D5-6707-5F6A733CCCBD}"/>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F4CBFDA9-F5BB-3E0C-B5BE-740A1A835A43}"/>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9ACAD9C7-490B-1F06-9F2C-65ABA77CC6CA}"/>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01EA0F8F-1CA3-6A81-EC85-518885802004}"/>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D3E2EFF3-25F0-55E7-9D59-4188595E205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AB8535C3-7029-92EB-7F34-9143406307A4}"/>
              </a:ext>
            </a:extLst>
          </p:cNvPr>
          <p:cNvSpPr/>
          <p:nvPr/>
        </p:nvSpPr>
        <p:spPr>
          <a:xfrm>
            <a:off x="557349" y="3172775"/>
            <a:ext cx="4201182"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Типы СУБД</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5F15C561-3212-A0F0-7E5E-10B86E5CBC8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9" name="Рисунок 8">
            <a:extLst>
              <a:ext uri="{FF2B5EF4-FFF2-40B4-BE49-F238E27FC236}">
                <a16:creationId xmlns:a16="http://schemas.microsoft.com/office/drawing/2014/main" id="{3B6C73ED-2767-5D92-6313-58965FFDE0E0}"/>
              </a:ext>
            </a:extLst>
          </p:cNvPr>
          <p:cNvPicPr>
            <a:picLocks noChangeAspect="1"/>
          </p:cNvPicPr>
          <p:nvPr/>
        </p:nvPicPr>
        <p:blipFill>
          <a:blip r:embed="rId5"/>
          <a:stretch>
            <a:fillRect/>
          </a:stretch>
        </p:blipFill>
        <p:spPr>
          <a:xfrm>
            <a:off x="5915340" y="0"/>
            <a:ext cx="6276660" cy="6858000"/>
          </a:xfrm>
          <a:prstGeom prst="rect">
            <a:avLst/>
          </a:prstGeom>
        </p:spPr>
      </p:pic>
    </p:spTree>
    <p:extLst>
      <p:ext uri="{BB962C8B-B14F-4D97-AF65-F5344CB8AC3E}">
        <p14:creationId xmlns:p14="http://schemas.microsoft.com/office/powerpoint/2010/main" val="605476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FCC8A52-E718-3076-D134-2A9EA1CEBA5C}"/>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FD36A96A-8B2C-6BD0-18D9-63F9492FDD93}"/>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9EA7BBA2-72E1-C40F-38A7-C3FEDB1E5794}"/>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5DF01DF7-B560-4E00-D05F-5024BB7AFF53}"/>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3246A14D-6D70-93C6-22C6-3DE5C413D8C4}"/>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F7AA0BFE-E10D-33F1-CF52-9F375AA7D36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C7A72887-70E8-9CF4-04CA-B7F564BF8E7C}"/>
              </a:ext>
            </a:extLst>
          </p:cNvPr>
          <p:cNvSpPr/>
          <p:nvPr/>
        </p:nvSpPr>
        <p:spPr>
          <a:xfrm>
            <a:off x="2441557" y="152524"/>
            <a:ext cx="6658248"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Реляционные базы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0A3BE21F-7926-A417-73AF-C3718EB7969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5F9FECD9-FDE7-5FDC-8DE0-76DA0758934A}"/>
              </a:ext>
            </a:extLst>
          </p:cNvPr>
          <p:cNvSpPr txBox="1"/>
          <p:nvPr/>
        </p:nvSpPr>
        <p:spPr>
          <a:xfrm>
            <a:off x="160867" y="387218"/>
            <a:ext cx="11929533" cy="646331"/>
          </a:xfrm>
          <a:prstGeom prst="rect">
            <a:avLst/>
          </a:prstGeom>
          <a:noFill/>
        </p:spPr>
        <p:txBody>
          <a:bodyPr wrap="square">
            <a:spAutoFit/>
          </a:bodyPr>
          <a:lstStyle/>
          <a:p>
            <a:pPr algn="l">
              <a:spcBef>
                <a:spcPts val="2400"/>
              </a:spcBef>
              <a:spcAft>
                <a:spcPts val="450"/>
              </a:spcAft>
              <a:buFont typeface="Arial" panose="020B0604020202020204" pitchFamily="34" charset="0"/>
              <a:buChar char="•"/>
            </a:pPr>
            <a:r>
              <a:rPr lang="ru-RU" b="0" i="0" dirty="0">
                <a:solidFill>
                  <a:schemeClr val="accent1">
                    <a:lumMod val="75000"/>
                  </a:schemeClr>
                </a:solidFill>
                <a:effectLst/>
                <a:latin typeface="-apple-system"/>
              </a:rPr>
              <a:t>Наиболее известными реляционными базами данных являются </a:t>
            </a:r>
            <a:r>
              <a:rPr lang="en-US" b="0" i="0" dirty="0">
                <a:solidFill>
                  <a:schemeClr val="accent1">
                    <a:lumMod val="75000"/>
                  </a:schemeClr>
                </a:solidFill>
                <a:effectLst/>
                <a:latin typeface="-apple-system"/>
              </a:rPr>
              <a:t>Open Source </a:t>
            </a:r>
            <a:r>
              <a:rPr lang="ru-RU" b="0" i="0" dirty="0">
                <a:solidFill>
                  <a:schemeClr val="accent1">
                    <a:lumMod val="75000"/>
                  </a:schemeClr>
                </a:solidFill>
                <a:effectLst/>
                <a:latin typeface="-apple-system"/>
              </a:rPr>
              <a:t>проекты </a:t>
            </a:r>
            <a:r>
              <a:rPr lang="en-US" b="0" i="0" dirty="0">
                <a:solidFill>
                  <a:schemeClr val="accent1">
                    <a:lumMod val="75000"/>
                  </a:schemeClr>
                </a:solidFill>
                <a:effectLst/>
                <a:latin typeface="-apple-system"/>
              </a:rPr>
              <a:t>PostgreSQL, MySQL </a:t>
            </a:r>
            <a:r>
              <a:rPr lang="ru-RU" b="0" i="0" dirty="0">
                <a:solidFill>
                  <a:schemeClr val="accent1">
                    <a:lumMod val="75000"/>
                  </a:schemeClr>
                </a:solidFill>
                <a:effectLst/>
                <a:latin typeface="-apple-system"/>
              </a:rPr>
              <a:t>и </a:t>
            </a:r>
            <a:r>
              <a:rPr lang="en-US" b="0" i="0" dirty="0">
                <a:solidFill>
                  <a:schemeClr val="accent1">
                    <a:lumMod val="75000"/>
                  </a:schemeClr>
                </a:solidFill>
                <a:effectLst/>
                <a:latin typeface="-apple-system"/>
              </a:rPr>
              <a:t>SQLite, </a:t>
            </a:r>
            <a:r>
              <a:rPr lang="ru-RU" b="0" i="0" dirty="0">
                <a:solidFill>
                  <a:schemeClr val="accent1">
                    <a:lumMod val="75000"/>
                  </a:schemeClr>
                </a:solidFill>
                <a:effectLst/>
                <a:latin typeface="-apple-system"/>
              </a:rPr>
              <a:t>а также проприетарные решения </a:t>
            </a:r>
            <a:r>
              <a:rPr lang="en-US" b="0" i="0" dirty="0">
                <a:solidFill>
                  <a:schemeClr val="accent1">
                    <a:lumMod val="75000"/>
                  </a:schemeClr>
                </a:solidFill>
                <a:effectLst/>
                <a:latin typeface="-apple-system"/>
              </a:rPr>
              <a:t>Oracle, Microsoft SQL Server </a:t>
            </a:r>
            <a:r>
              <a:rPr lang="ru-RU" b="0" i="0" dirty="0">
                <a:solidFill>
                  <a:schemeClr val="accent1">
                    <a:lumMod val="75000"/>
                  </a:schemeClr>
                </a:solidFill>
                <a:effectLst/>
                <a:latin typeface="-apple-system"/>
              </a:rPr>
              <a:t>и </a:t>
            </a:r>
            <a:r>
              <a:rPr lang="en-US" b="0" i="0" dirty="0">
                <a:solidFill>
                  <a:schemeClr val="accent1">
                    <a:lumMod val="75000"/>
                  </a:schemeClr>
                </a:solidFill>
                <a:effectLst/>
                <a:latin typeface="-apple-system"/>
              </a:rPr>
              <a:t>IBM Db2Relational.</a:t>
            </a:r>
            <a:endParaRPr lang="ru-RU" b="0" i="0" dirty="0">
              <a:solidFill>
                <a:schemeClr val="accent1">
                  <a:lumMod val="75000"/>
                </a:schemeClr>
              </a:solidFill>
              <a:effectLst/>
              <a:latin typeface="-apple-system"/>
            </a:endParaRPr>
          </a:p>
        </p:txBody>
      </p:sp>
      <p:sp>
        <p:nvSpPr>
          <p:cNvPr id="10" name="TextBox 9">
            <a:extLst>
              <a:ext uri="{FF2B5EF4-FFF2-40B4-BE49-F238E27FC236}">
                <a16:creationId xmlns:a16="http://schemas.microsoft.com/office/drawing/2014/main" id="{86782586-442E-FC31-C9A0-DCC083ABC9CD}"/>
              </a:ext>
            </a:extLst>
          </p:cNvPr>
          <p:cNvSpPr txBox="1"/>
          <p:nvPr/>
        </p:nvSpPr>
        <p:spPr>
          <a:xfrm>
            <a:off x="160867" y="3286845"/>
            <a:ext cx="11631083" cy="923330"/>
          </a:xfrm>
          <a:prstGeom prst="rect">
            <a:avLst/>
          </a:prstGeom>
          <a:noFill/>
        </p:spPr>
        <p:txBody>
          <a:bodyPr wrap="square">
            <a:spAutoFit/>
          </a:bodyPr>
          <a:lstStyle/>
          <a:p>
            <a:r>
              <a:rPr lang="ru-RU" b="0" i="0" dirty="0">
                <a:solidFill>
                  <a:schemeClr val="accent1">
                    <a:lumMod val="75000"/>
                  </a:schemeClr>
                </a:solidFill>
                <a:effectLst/>
                <a:latin typeface="-apple-system"/>
              </a:rPr>
              <a:t>Стоит заметить, что реляционные базы бывают с хранением данных по строкам (PostgreSQL) и по столбцам/колонкам (ClickHouse, </a:t>
            </a:r>
            <a:r>
              <a:rPr lang="ru-RU" b="0" i="0" dirty="0" err="1">
                <a:solidFill>
                  <a:schemeClr val="accent1">
                    <a:lumMod val="75000"/>
                  </a:schemeClr>
                </a:solidFill>
                <a:effectLst/>
                <a:latin typeface="-apple-system"/>
              </a:rPr>
              <a:t>Vertica</a:t>
            </a:r>
            <a:r>
              <a:rPr lang="ru-RU" b="0" i="0" dirty="0">
                <a:solidFill>
                  <a:schemeClr val="accent1">
                    <a:lumMod val="75000"/>
                  </a:schemeClr>
                </a:solidFill>
                <a:effectLst/>
                <a:latin typeface="-apple-system"/>
              </a:rPr>
              <a:t>). Колоночные/</a:t>
            </a:r>
            <a:r>
              <a:rPr lang="ru-RU" b="0" i="0" dirty="0" err="1">
                <a:solidFill>
                  <a:schemeClr val="accent1">
                    <a:lumMod val="75000"/>
                  </a:schemeClr>
                </a:solidFill>
                <a:effectLst/>
                <a:latin typeface="-apple-system"/>
              </a:rPr>
              <a:t>столбцовые</a:t>
            </a:r>
            <a:r>
              <a:rPr lang="ru-RU" b="0" i="0" dirty="0">
                <a:solidFill>
                  <a:schemeClr val="accent1">
                    <a:lumMod val="75000"/>
                  </a:schemeClr>
                </a:solidFill>
                <a:effectLst/>
                <a:latin typeface="-apple-system"/>
              </a:rPr>
              <a:t> базы лучше подходят для аналитики, в то время как ориентация на строки лучше подходит для транзакционных нагрузок.</a:t>
            </a:r>
            <a:endParaRPr lang="ru-RU" dirty="0">
              <a:solidFill>
                <a:schemeClr val="accent1">
                  <a:lumMod val="75000"/>
                </a:schemeClr>
              </a:solidFill>
            </a:endParaRPr>
          </a:p>
        </p:txBody>
      </p:sp>
      <p:pic>
        <p:nvPicPr>
          <p:cNvPr id="15" name="Рисунок 14">
            <a:extLst>
              <a:ext uri="{FF2B5EF4-FFF2-40B4-BE49-F238E27FC236}">
                <a16:creationId xmlns:a16="http://schemas.microsoft.com/office/drawing/2014/main" id="{32FB076E-2500-8485-E2A5-1234C50DE656}"/>
              </a:ext>
            </a:extLst>
          </p:cNvPr>
          <p:cNvPicPr>
            <a:picLocks noChangeAspect="1"/>
          </p:cNvPicPr>
          <p:nvPr/>
        </p:nvPicPr>
        <p:blipFill>
          <a:blip r:embed="rId5"/>
          <a:stretch>
            <a:fillRect/>
          </a:stretch>
        </p:blipFill>
        <p:spPr>
          <a:xfrm>
            <a:off x="1727318" y="1553757"/>
            <a:ext cx="8239125" cy="1828800"/>
          </a:xfrm>
          <a:prstGeom prst="rect">
            <a:avLst/>
          </a:prstGeom>
        </p:spPr>
      </p:pic>
      <p:pic>
        <p:nvPicPr>
          <p:cNvPr id="19" name="Рисунок 18">
            <a:extLst>
              <a:ext uri="{FF2B5EF4-FFF2-40B4-BE49-F238E27FC236}">
                <a16:creationId xmlns:a16="http://schemas.microsoft.com/office/drawing/2014/main" id="{1BCD5EA7-77BF-7274-5DFD-6C8CFAD4547E}"/>
              </a:ext>
            </a:extLst>
          </p:cNvPr>
          <p:cNvPicPr>
            <a:picLocks noChangeAspect="1"/>
          </p:cNvPicPr>
          <p:nvPr/>
        </p:nvPicPr>
        <p:blipFill>
          <a:blip r:embed="rId6"/>
          <a:stretch>
            <a:fillRect/>
          </a:stretch>
        </p:blipFill>
        <p:spPr>
          <a:xfrm>
            <a:off x="1541580" y="4336473"/>
            <a:ext cx="8610600" cy="2286000"/>
          </a:xfrm>
          <a:prstGeom prst="rect">
            <a:avLst/>
          </a:prstGeom>
        </p:spPr>
      </p:pic>
    </p:spTree>
    <p:extLst>
      <p:ext uri="{BB962C8B-B14F-4D97-AF65-F5344CB8AC3E}">
        <p14:creationId xmlns:p14="http://schemas.microsoft.com/office/powerpoint/2010/main" val="32647263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B3CBC07-9ECA-9EED-BF40-9783859ABABF}"/>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DD6A1187-31CD-68EB-1ED5-514FA095EB10}"/>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7AFEE5CA-827A-138E-267F-25491C03B05F}"/>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C3874EF9-23F0-2006-E8C3-2F3BE1300433}"/>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9348CA8C-DF75-475A-B4C1-EBF1AC15A3EE}"/>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867B68A4-74F1-5EBB-76FE-582AC7FFDD7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FAA6063D-7284-B5B9-3255-09F1A10A3D06}"/>
              </a:ext>
            </a:extLst>
          </p:cNvPr>
          <p:cNvSpPr/>
          <p:nvPr/>
        </p:nvSpPr>
        <p:spPr>
          <a:xfrm>
            <a:off x="2441556" y="152524"/>
            <a:ext cx="7185043"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Отечественные реляционные СУБД</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11158381-BC82-6C6F-E075-F54F7CAA2BD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C1391C57-939D-7676-A253-39CA1E290A2D}"/>
              </a:ext>
            </a:extLst>
          </p:cNvPr>
          <p:cNvSpPr txBox="1"/>
          <p:nvPr/>
        </p:nvSpPr>
        <p:spPr>
          <a:xfrm>
            <a:off x="211667" y="920618"/>
            <a:ext cx="11929533" cy="5188600"/>
          </a:xfrm>
          <a:prstGeom prst="rect">
            <a:avLst/>
          </a:prstGeom>
          <a:noFill/>
        </p:spPr>
        <p:txBody>
          <a:bodyPr wrap="square">
            <a:spAutoFit/>
          </a:bodyPr>
          <a:lstStyle/>
          <a:p>
            <a:pPr algn="l">
              <a:spcBef>
                <a:spcPts val="2400"/>
              </a:spcBef>
              <a:spcAft>
                <a:spcPts val="450"/>
              </a:spcAft>
            </a:pPr>
            <a:r>
              <a:rPr lang="ru-RU" b="0" i="0" dirty="0">
                <a:solidFill>
                  <a:schemeClr val="accent1">
                    <a:lumMod val="75000"/>
                  </a:schemeClr>
                </a:solidFill>
                <a:effectLst/>
                <a:latin typeface="-apple-system"/>
              </a:rPr>
              <a:t>Из отечественных игроков можно выделить </a:t>
            </a:r>
          </a:p>
          <a:p>
            <a:pPr algn="l">
              <a:spcBef>
                <a:spcPts val="2400"/>
              </a:spcBef>
              <a:spcAft>
                <a:spcPts val="450"/>
              </a:spcAft>
              <a:buFont typeface="Arial" panose="020B0604020202020204" pitchFamily="34" charset="0"/>
              <a:buChar char="•"/>
            </a:pPr>
            <a:r>
              <a:rPr lang="en-US" b="0" i="0" dirty="0">
                <a:solidFill>
                  <a:schemeClr val="accent1">
                    <a:lumMod val="75000"/>
                  </a:schemeClr>
                </a:solidFill>
                <a:effectLst/>
                <a:latin typeface="-apple-system"/>
              </a:rPr>
              <a:t>Postgres Pro - </a:t>
            </a:r>
            <a:r>
              <a:rPr lang="ru-RU" b="0" i="0" dirty="0">
                <a:solidFill>
                  <a:schemeClr val="accent1">
                    <a:lumMod val="75000"/>
                  </a:schemeClr>
                </a:solidFill>
                <a:effectLst/>
                <a:latin typeface="-apple-system"/>
              </a:rPr>
              <a:t>доработанный под корпоративные задачи </a:t>
            </a:r>
            <a:r>
              <a:rPr lang="en-US" b="0" i="0" dirty="0">
                <a:solidFill>
                  <a:schemeClr val="accent1">
                    <a:lumMod val="75000"/>
                  </a:schemeClr>
                </a:solidFill>
                <a:effectLst/>
                <a:latin typeface="-apple-system"/>
              </a:rPr>
              <a:t>PostgreSQL.</a:t>
            </a:r>
          </a:p>
          <a:p>
            <a:pPr algn="l">
              <a:spcBef>
                <a:spcPts val="2400"/>
              </a:spcBef>
              <a:spcAft>
                <a:spcPts val="450"/>
              </a:spcAft>
              <a:buFont typeface="Arial" panose="020B0604020202020204" pitchFamily="34" charset="0"/>
              <a:buChar char="•"/>
            </a:pPr>
            <a:r>
              <a:rPr lang="en-US" b="0" i="0" dirty="0" err="1">
                <a:solidFill>
                  <a:schemeClr val="accent1">
                    <a:lumMod val="75000"/>
                  </a:schemeClr>
                </a:solidFill>
                <a:effectLst/>
                <a:latin typeface="-apple-system"/>
              </a:rPr>
              <a:t>Jatoba</a:t>
            </a:r>
            <a:r>
              <a:rPr lang="en-US" b="0" i="0" dirty="0">
                <a:solidFill>
                  <a:schemeClr val="accent1">
                    <a:lumMod val="75000"/>
                  </a:schemeClr>
                </a:solidFill>
                <a:effectLst/>
                <a:latin typeface="-apple-system"/>
              </a:rPr>
              <a:t> - </a:t>
            </a:r>
            <a:r>
              <a:rPr lang="ru-RU" b="0" i="0" dirty="0">
                <a:solidFill>
                  <a:schemeClr val="accent1">
                    <a:lumMod val="75000"/>
                  </a:schemeClr>
                </a:solidFill>
                <a:effectLst/>
                <a:latin typeface="-apple-system"/>
              </a:rPr>
              <a:t>как и вариант выше, основана на </a:t>
            </a:r>
            <a:r>
              <a:rPr lang="en-US" b="0" i="0" dirty="0">
                <a:solidFill>
                  <a:schemeClr val="accent1">
                    <a:lumMod val="75000"/>
                  </a:schemeClr>
                </a:solidFill>
                <a:effectLst/>
                <a:latin typeface="-apple-system"/>
              </a:rPr>
              <a:t>PostgreSQL.</a:t>
            </a:r>
          </a:p>
          <a:p>
            <a:pPr algn="l">
              <a:spcBef>
                <a:spcPts val="2400"/>
              </a:spcBef>
              <a:spcAft>
                <a:spcPts val="450"/>
              </a:spcAft>
              <a:buFont typeface="Arial" panose="020B0604020202020204" pitchFamily="34" charset="0"/>
              <a:buChar char="•"/>
            </a:pPr>
            <a:r>
              <a:rPr lang="ru-RU" b="0" i="0" dirty="0">
                <a:solidFill>
                  <a:schemeClr val="accent1">
                    <a:lumMod val="75000"/>
                  </a:schemeClr>
                </a:solidFill>
                <a:effectLst/>
                <a:latin typeface="-apple-system"/>
              </a:rPr>
              <a:t>Квант-Гибрид - еще один вариант </a:t>
            </a:r>
            <a:r>
              <a:rPr lang="en-US" b="0" i="0" dirty="0">
                <a:solidFill>
                  <a:schemeClr val="accent1">
                    <a:lumMod val="75000"/>
                  </a:schemeClr>
                </a:solidFill>
                <a:effectLst/>
                <a:latin typeface="-apple-system"/>
              </a:rPr>
              <a:t>PostgreSQL.</a:t>
            </a:r>
          </a:p>
          <a:p>
            <a:pPr algn="l">
              <a:spcBef>
                <a:spcPts val="2400"/>
              </a:spcBef>
              <a:spcAft>
                <a:spcPts val="450"/>
              </a:spcAft>
              <a:buFont typeface="Arial" panose="020B0604020202020204" pitchFamily="34" charset="0"/>
              <a:buChar char="•"/>
            </a:pPr>
            <a:r>
              <a:rPr lang="ru-RU" b="0" i="0" dirty="0">
                <a:solidFill>
                  <a:schemeClr val="accent1">
                    <a:lumMod val="75000"/>
                  </a:schemeClr>
                </a:solidFill>
                <a:effectLst/>
                <a:latin typeface="-apple-system"/>
              </a:rPr>
              <a:t>Ред - СУБД на базе </a:t>
            </a:r>
            <a:r>
              <a:rPr lang="en-US" b="0" i="0" dirty="0" err="1">
                <a:solidFill>
                  <a:schemeClr val="accent1">
                    <a:lumMod val="75000"/>
                  </a:schemeClr>
                </a:solidFill>
                <a:effectLst/>
                <a:latin typeface="-apple-system"/>
              </a:rPr>
              <a:t>Interbase</a:t>
            </a:r>
            <a:r>
              <a:rPr lang="en-US" b="0" i="0" dirty="0">
                <a:solidFill>
                  <a:schemeClr val="accent1">
                    <a:lumMod val="75000"/>
                  </a:schemeClr>
                </a:solidFill>
                <a:effectLst/>
                <a:latin typeface="-apple-system"/>
              </a:rPr>
              <a:t>/Firebird</a:t>
            </a:r>
          </a:p>
          <a:p>
            <a:pPr algn="l">
              <a:spcBef>
                <a:spcPts val="2400"/>
              </a:spcBef>
              <a:spcAft>
                <a:spcPts val="450"/>
              </a:spcAft>
              <a:buFont typeface="Arial" panose="020B0604020202020204" pitchFamily="34" charset="0"/>
              <a:buChar char="•"/>
            </a:pPr>
            <a:r>
              <a:rPr lang="en-US" b="0" i="0" dirty="0" err="1">
                <a:solidFill>
                  <a:schemeClr val="accent1">
                    <a:lumMod val="75000"/>
                  </a:schemeClr>
                </a:solidFill>
                <a:effectLst/>
                <a:latin typeface="-apple-system"/>
              </a:rPr>
              <a:t>ProximaBD</a:t>
            </a:r>
            <a:r>
              <a:rPr lang="en-US" b="0" i="0" dirty="0">
                <a:solidFill>
                  <a:schemeClr val="accent1">
                    <a:lumMod val="75000"/>
                  </a:schemeClr>
                </a:solidFill>
                <a:effectLst/>
                <a:latin typeface="-apple-system"/>
              </a:rPr>
              <a:t> - </a:t>
            </a:r>
            <a:r>
              <a:rPr lang="ru-RU" b="0" i="0" dirty="0">
                <a:solidFill>
                  <a:schemeClr val="accent1">
                    <a:lumMod val="75000"/>
                  </a:schemeClr>
                </a:solidFill>
                <a:effectLst/>
                <a:latin typeface="-apple-system"/>
              </a:rPr>
              <a:t>на основе  </a:t>
            </a:r>
            <a:r>
              <a:rPr lang="en-US" b="0" i="0" dirty="0">
                <a:solidFill>
                  <a:schemeClr val="accent1">
                    <a:lumMod val="75000"/>
                  </a:schemeClr>
                </a:solidFill>
                <a:effectLst/>
                <a:latin typeface="-apple-system"/>
              </a:rPr>
              <a:t>PostgreSQL.</a:t>
            </a:r>
          </a:p>
          <a:p>
            <a:pPr algn="l">
              <a:spcBef>
                <a:spcPts val="2400"/>
              </a:spcBef>
              <a:spcAft>
                <a:spcPts val="450"/>
              </a:spcAft>
              <a:buFont typeface="Arial" panose="020B0604020202020204" pitchFamily="34" charset="0"/>
              <a:buChar char="•"/>
            </a:pPr>
            <a:r>
              <a:rPr lang="en-US" b="0" i="0" dirty="0" err="1">
                <a:solidFill>
                  <a:schemeClr val="accent1">
                    <a:lumMod val="75000"/>
                  </a:schemeClr>
                </a:solidFill>
                <a:effectLst/>
                <a:latin typeface="-apple-system"/>
              </a:rPr>
              <a:t>Arenadata</a:t>
            </a:r>
            <a:r>
              <a:rPr lang="en-US" b="0" i="0" dirty="0">
                <a:solidFill>
                  <a:schemeClr val="accent1">
                    <a:lumMod val="75000"/>
                  </a:schemeClr>
                </a:solidFill>
                <a:effectLst/>
                <a:latin typeface="-apple-system"/>
              </a:rPr>
              <a:t> DB - </a:t>
            </a:r>
            <a:r>
              <a:rPr lang="ru-RU" b="0" i="0" dirty="0">
                <a:solidFill>
                  <a:schemeClr val="accent1">
                    <a:lumMod val="75000"/>
                  </a:schemeClr>
                </a:solidFill>
                <a:effectLst/>
                <a:latin typeface="-apple-system"/>
              </a:rPr>
              <a:t>корпоративное решение на основе </a:t>
            </a:r>
            <a:r>
              <a:rPr lang="en-US" b="0" i="0" dirty="0">
                <a:solidFill>
                  <a:schemeClr val="accent1">
                    <a:lumMod val="75000"/>
                  </a:schemeClr>
                </a:solidFill>
                <a:effectLst/>
                <a:latin typeface="-apple-system"/>
              </a:rPr>
              <a:t>Greenplum </a:t>
            </a:r>
          </a:p>
          <a:p>
            <a:pPr algn="l">
              <a:spcBef>
                <a:spcPts val="2400"/>
              </a:spcBef>
              <a:spcAft>
                <a:spcPts val="450"/>
              </a:spcAft>
              <a:buFont typeface="Arial" panose="020B0604020202020204" pitchFamily="34" charset="0"/>
              <a:buChar char="•"/>
            </a:pPr>
            <a:r>
              <a:rPr lang="en-US" b="0" i="0" dirty="0">
                <a:solidFill>
                  <a:schemeClr val="accent1">
                    <a:lumMod val="75000"/>
                  </a:schemeClr>
                </a:solidFill>
                <a:effectLst/>
                <a:latin typeface="-apple-system"/>
              </a:rPr>
              <a:t>YDB - serverless </a:t>
            </a:r>
            <a:r>
              <a:rPr lang="ru-RU" b="0" i="0" dirty="0">
                <a:solidFill>
                  <a:schemeClr val="accent1">
                    <a:lumMod val="75000"/>
                  </a:schemeClr>
                </a:solidFill>
                <a:effectLst/>
                <a:latin typeface="-apple-system"/>
              </a:rPr>
              <a:t>решение от Яндекса. Это </a:t>
            </a:r>
            <a:r>
              <a:rPr lang="en-US" b="0" i="0" dirty="0">
                <a:solidFill>
                  <a:schemeClr val="accent1">
                    <a:lumMod val="75000"/>
                  </a:schemeClr>
                </a:solidFill>
                <a:effectLst/>
                <a:latin typeface="-apple-system"/>
              </a:rPr>
              <a:t>Open Source </a:t>
            </a:r>
            <a:r>
              <a:rPr lang="ru-RU" b="0" i="0" dirty="0">
                <a:solidFill>
                  <a:schemeClr val="accent1">
                    <a:lumMod val="75000"/>
                  </a:schemeClr>
                </a:solidFill>
                <a:effectLst/>
                <a:latin typeface="-apple-system"/>
              </a:rPr>
              <a:t>продукт, который доступен в том числе как для </a:t>
            </a:r>
            <a:r>
              <a:rPr lang="en-US" b="0" i="0" dirty="0">
                <a:solidFill>
                  <a:schemeClr val="accent1">
                    <a:lumMod val="75000"/>
                  </a:schemeClr>
                </a:solidFill>
                <a:effectLst/>
                <a:latin typeface="-apple-system"/>
              </a:rPr>
              <a:t>on-premise </a:t>
            </a:r>
            <a:r>
              <a:rPr lang="ru-RU" b="0" i="0" dirty="0">
                <a:solidFill>
                  <a:schemeClr val="accent1">
                    <a:lumMod val="75000"/>
                  </a:schemeClr>
                </a:solidFill>
                <a:effectLst/>
                <a:latin typeface="-apple-system"/>
              </a:rPr>
              <a:t>инсталляций, так и как управляемый сервис с </a:t>
            </a:r>
            <a:r>
              <a:rPr lang="en-US" b="0" i="0" dirty="0">
                <a:solidFill>
                  <a:schemeClr val="accent1">
                    <a:lumMod val="75000"/>
                  </a:schemeClr>
                </a:solidFill>
                <a:effectLst/>
                <a:latin typeface="-apple-system"/>
              </a:rPr>
              <a:t>dedicated/serverless </a:t>
            </a:r>
            <a:r>
              <a:rPr lang="ru-RU" b="0" i="0" dirty="0">
                <a:solidFill>
                  <a:schemeClr val="accent1">
                    <a:lumMod val="75000"/>
                  </a:schemeClr>
                </a:solidFill>
                <a:effectLst/>
                <a:latin typeface="-apple-system"/>
              </a:rPr>
              <a:t>моделью потребления.</a:t>
            </a:r>
            <a:r>
              <a:rPr lang="en-US" b="0" i="0" dirty="0">
                <a:solidFill>
                  <a:schemeClr val="accent1">
                    <a:lumMod val="75000"/>
                  </a:schemeClr>
                </a:solidFill>
                <a:effectLst/>
                <a:latin typeface="-apple-system"/>
              </a:rPr>
              <a:t>.</a:t>
            </a:r>
            <a:endParaRPr lang="ru-RU" b="0" i="0" dirty="0">
              <a:solidFill>
                <a:schemeClr val="accent1">
                  <a:lumMod val="75000"/>
                </a:schemeClr>
              </a:solidFill>
              <a:effectLst/>
              <a:latin typeface="-apple-system"/>
            </a:endParaRPr>
          </a:p>
        </p:txBody>
      </p:sp>
      <p:sp>
        <p:nvSpPr>
          <p:cNvPr id="8" name="TextBox 7">
            <a:extLst>
              <a:ext uri="{FF2B5EF4-FFF2-40B4-BE49-F238E27FC236}">
                <a16:creationId xmlns:a16="http://schemas.microsoft.com/office/drawing/2014/main" id="{90A3E925-3FDC-ED85-E92C-B123D2A2E53F}"/>
              </a:ext>
            </a:extLst>
          </p:cNvPr>
          <p:cNvSpPr txBox="1"/>
          <p:nvPr/>
        </p:nvSpPr>
        <p:spPr>
          <a:xfrm>
            <a:off x="6223001" y="3039535"/>
            <a:ext cx="6129866" cy="1200329"/>
          </a:xfrm>
          <a:prstGeom prst="rect">
            <a:avLst/>
          </a:prstGeom>
          <a:noFill/>
        </p:spPr>
        <p:txBody>
          <a:bodyPr wrap="square">
            <a:spAutoFit/>
          </a:bodyPr>
          <a:lstStyle/>
          <a:p>
            <a:r>
              <a:rPr lang="ru-RU" i="1" dirty="0">
                <a:solidFill>
                  <a:schemeClr val="accent1">
                    <a:lumMod val="75000"/>
                  </a:schemeClr>
                </a:solidFill>
              </a:rPr>
              <a:t>Реляционные базы закрывают широкий спектр задач, начиная от транзакционных баз и заканчивая аналитическими, но не являются “серебряной пулей” для всех задач. Рассмотрим другие виды базы данных.</a:t>
            </a:r>
          </a:p>
        </p:txBody>
      </p:sp>
    </p:spTree>
    <p:extLst>
      <p:ext uri="{BB962C8B-B14F-4D97-AF65-F5344CB8AC3E}">
        <p14:creationId xmlns:p14="http://schemas.microsoft.com/office/powerpoint/2010/main" val="2840963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61EF1A2-C10A-BF57-360E-9AEECC44FAC7}"/>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6969ABCF-AA55-71B1-66FA-9E697494E7ED}"/>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4DCFE1E5-F651-366A-D9A8-1170F2F7F533}"/>
              </a:ext>
            </a:extLst>
          </p:cNvPr>
          <p:cNvPicPr>
            <a:picLocks noChangeAspect="1"/>
          </p:cNvPicPr>
          <p:nvPr/>
        </p:nvPicPr>
        <p:blipFill>
          <a:blip r:embed="rId4"/>
          <a:srcRect/>
          <a:stretch/>
        </p:blipFill>
        <p:spPr>
          <a:xfrm>
            <a:off x="5521070" y="2624162"/>
            <a:ext cx="6670930" cy="4233838"/>
          </a:xfrm>
          <a:prstGeom prst="rect">
            <a:avLst/>
          </a:prstGeom>
        </p:spPr>
      </p:pic>
      <p:sp>
        <p:nvSpPr>
          <p:cNvPr id="11" name="Rectangle 4">
            <a:extLst>
              <a:ext uri="{FF2B5EF4-FFF2-40B4-BE49-F238E27FC236}">
                <a16:creationId xmlns:a16="http://schemas.microsoft.com/office/drawing/2014/main" id="{147ABE9F-9EAB-6614-E3E9-A1EA3199BE3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FE461E31-A277-532D-AC55-CA82F6CA6872}"/>
              </a:ext>
            </a:extLst>
          </p:cNvPr>
          <p:cNvSpPr/>
          <p:nvPr/>
        </p:nvSpPr>
        <p:spPr>
          <a:xfrm>
            <a:off x="2441557" y="152524"/>
            <a:ext cx="6658248"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Key-value (ключ значение) базы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645769BE-F671-DCB6-D6FA-F78E06C8ED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A7F57B4A-8479-5976-7BC9-447DCC66FAB3}"/>
              </a:ext>
            </a:extLst>
          </p:cNvPr>
          <p:cNvSpPr txBox="1"/>
          <p:nvPr/>
        </p:nvSpPr>
        <p:spPr>
          <a:xfrm>
            <a:off x="160867" y="387218"/>
            <a:ext cx="11929533" cy="923330"/>
          </a:xfrm>
          <a:prstGeom prst="rect">
            <a:avLst/>
          </a:prstGeom>
          <a:noFill/>
        </p:spPr>
        <p:txBody>
          <a:bodyPr wrap="square">
            <a:spAutoFit/>
          </a:bodyPr>
          <a:lstStyle/>
          <a:p>
            <a:pPr algn="l">
              <a:spcBef>
                <a:spcPts val="2400"/>
              </a:spcBef>
              <a:spcAft>
                <a:spcPts val="450"/>
              </a:spcAft>
            </a:pPr>
            <a:r>
              <a:rPr lang="ru-RU" b="0" i="0" dirty="0">
                <a:solidFill>
                  <a:schemeClr val="accent1">
                    <a:lumMod val="75000"/>
                  </a:schemeClr>
                </a:solidFill>
                <a:effectLst/>
                <a:latin typeface="-apple-system"/>
              </a:rPr>
              <a:t>Тип баз данных Key-value предназначен для осуществления быстрых, почти мгновенных запросов для таких задач как кэш, отображение баланса и т.д.. Высокая скорость осуществляется за счет хранения данных по принципу ключ-значение, и в большинстве случаев благодаря работе в оперативной памяти.</a:t>
            </a:r>
          </a:p>
        </p:txBody>
      </p:sp>
      <p:sp>
        <p:nvSpPr>
          <p:cNvPr id="10" name="TextBox 9">
            <a:extLst>
              <a:ext uri="{FF2B5EF4-FFF2-40B4-BE49-F238E27FC236}">
                <a16:creationId xmlns:a16="http://schemas.microsoft.com/office/drawing/2014/main" id="{060FEBBF-3CAB-338E-E8D8-6D12F14883BE}"/>
              </a:ext>
            </a:extLst>
          </p:cNvPr>
          <p:cNvSpPr txBox="1"/>
          <p:nvPr/>
        </p:nvSpPr>
        <p:spPr>
          <a:xfrm>
            <a:off x="160867" y="4741081"/>
            <a:ext cx="11838448" cy="1477328"/>
          </a:xfrm>
          <a:prstGeom prst="rect">
            <a:avLst/>
          </a:prstGeom>
          <a:noFill/>
        </p:spPr>
        <p:txBody>
          <a:bodyPr wrap="square">
            <a:spAutoFit/>
          </a:bodyPr>
          <a:lstStyle/>
          <a:p>
            <a:r>
              <a:rPr lang="ru-RU" b="0" i="0" dirty="0">
                <a:solidFill>
                  <a:schemeClr val="accent1">
                    <a:lumMod val="75000"/>
                  </a:schemeClr>
                </a:solidFill>
                <a:effectLst/>
                <a:latin typeface="-apple-system"/>
              </a:rPr>
              <a:t>Словари содержат коллекцию объектов или записей, а объекты содержат множество различных полей, каждое из которых содержит данные. Записи хранятся и извлекаются с использованием ключа, который однозначно идентифицирует запись и используется для быстрого поиска данных. Основным применением является ускорение отображения данных для конечных пользователей и снижение нагрузок, в том числе I/O на инфраструктуру организаций. Наиболее известными и широко используемыми Key-Value решениями являются Redis и Memcached.</a:t>
            </a:r>
            <a:endParaRPr lang="ru-RU" dirty="0">
              <a:solidFill>
                <a:schemeClr val="accent1">
                  <a:lumMod val="75000"/>
                </a:schemeClr>
              </a:solidFill>
            </a:endParaRPr>
          </a:p>
        </p:txBody>
      </p:sp>
      <p:pic>
        <p:nvPicPr>
          <p:cNvPr id="8" name="Рисунок 7">
            <a:extLst>
              <a:ext uri="{FF2B5EF4-FFF2-40B4-BE49-F238E27FC236}">
                <a16:creationId xmlns:a16="http://schemas.microsoft.com/office/drawing/2014/main" id="{D62A4652-A34C-8111-0B65-E2424050E1B5}"/>
              </a:ext>
            </a:extLst>
          </p:cNvPr>
          <p:cNvPicPr>
            <a:picLocks noChangeAspect="1"/>
          </p:cNvPicPr>
          <p:nvPr/>
        </p:nvPicPr>
        <p:blipFill>
          <a:blip r:embed="rId5"/>
          <a:stretch>
            <a:fillRect/>
          </a:stretch>
        </p:blipFill>
        <p:spPr>
          <a:xfrm>
            <a:off x="698902" y="1279846"/>
            <a:ext cx="4822168" cy="3239563"/>
          </a:xfrm>
          <a:prstGeom prst="rect">
            <a:avLst/>
          </a:prstGeom>
        </p:spPr>
      </p:pic>
      <p:sp>
        <p:nvSpPr>
          <p:cNvPr id="12" name="TextBox 11">
            <a:extLst>
              <a:ext uri="{FF2B5EF4-FFF2-40B4-BE49-F238E27FC236}">
                <a16:creationId xmlns:a16="http://schemas.microsoft.com/office/drawing/2014/main" id="{6E917B8C-A3F7-AB9B-F989-2977D8B8AAA6}"/>
              </a:ext>
            </a:extLst>
          </p:cNvPr>
          <p:cNvSpPr txBox="1"/>
          <p:nvPr/>
        </p:nvSpPr>
        <p:spPr>
          <a:xfrm>
            <a:off x="6333066" y="2247873"/>
            <a:ext cx="5858934" cy="2031325"/>
          </a:xfrm>
          <a:prstGeom prst="rect">
            <a:avLst/>
          </a:prstGeom>
          <a:noFill/>
        </p:spPr>
        <p:txBody>
          <a:bodyPr wrap="square">
            <a:spAutoFit/>
          </a:bodyPr>
          <a:lstStyle/>
          <a:p>
            <a:r>
              <a:rPr lang="ru-RU" i="1" dirty="0">
                <a:solidFill>
                  <a:schemeClr val="accent1">
                    <a:lumMod val="75000"/>
                  </a:schemeClr>
                </a:solidFill>
              </a:rPr>
              <a:t>Из отечественных СУБД здесь следует отдельно выделить Tarantool, распространяемый под лицензией Упрощенная BSD и имеющий отдельную версию для крупных корпоративных клиентов. </a:t>
            </a:r>
          </a:p>
          <a:p>
            <a:r>
              <a:rPr lang="ru-RU" i="1" dirty="0">
                <a:solidFill>
                  <a:schemeClr val="accent1">
                    <a:lumMod val="75000"/>
                  </a:schemeClr>
                </a:solidFill>
              </a:rPr>
              <a:t>В Tarantool реализована гибридная схема данных: </a:t>
            </a:r>
          </a:p>
          <a:p>
            <a:r>
              <a:rPr lang="ru-RU" i="1" dirty="0">
                <a:solidFill>
                  <a:schemeClr val="accent1">
                    <a:lumMod val="75000"/>
                  </a:schemeClr>
                </a:solidFill>
              </a:rPr>
              <a:t>key-value, документно-ориентированная, </a:t>
            </a:r>
            <a:br>
              <a:rPr lang="ru-RU" i="1" dirty="0">
                <a:solidFill>
                  <a:schemeClr val="accent1">
                    <a:lumMod val="75000"/>
                  </a:schemeClr>
                </a:solidFill>
              </a:rPr>
            </a:br>
            <a:r>
              <a:rPr lang="ru-RU" i="1" dirty="0">
                <a:solidFill>
                  <a:schemeClr val="accent1">
                    <a:lumMod val="75000"/>
                  </a:schemeClr>
                </a:solidFill>
              </a:rPr>
              <a:t>реляционная и пространственная.</a:t>
            </a:r>
          </a:p>
        </p:txBody>
      </p:sp>
    </p:spTree>
    <p:extLst>
      <p:ext uri="{BB962C8B-B14F-4D97-AF65-F5344CB8AC3E}">
        <p14:creationId xmlns:p14="http://schemas.microsoft.com/office/powerpoint/2010/main" val="933971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4AB4D34-64DD-EEC1-A5BB-65B46F230290}"/>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A49C3C51-4E11-3FE9-399B-BA3B69BF6556}"/>
              </a:ext>
            </a:extLst>
          </p:cNvPr>
          <p:cNvPicPr>
            <a:picLocks noChangeAspect="1"/>
          </p:cNvPicPr>
          <p:nvPr/>
        </p:nvPicPr>
        <p:blipFill>
          <a:blip r:embed="rId3"/>
          <a:srcRect/>
          <a:stretch/>
        </p:blipFill>
        <p:spPr>
          <a:xfrm>
            <a:off x="0" y="3725509"/>
            <a:ext cx="7177147" cy="3162647"/>
          </a:xfrm>
          <a:prstGeom prst="rect">
            <a:avLst/>
          </a:prstGeom>
        </p:spPr>
      </p:pic>
      <p:pic>
        <p:nvPicPr>
          <p:cNvPr id="3" name="Object 2" descr="preencoded.png">
            <a:extLst>
              <a:ext uri="{FF2B5EF4-FFF2-40B4-BE49-F238E27FC236}">
                <a16:creationId xmlns:a16="http://schemas.microsoft.com/office/drawing/2014/main" id="{8B6170E6-D845-A398-C470-406DF817AFE8}"/>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8AED0183-C4C2-2388-6DCB-7D49F5BEB225}"/>
              </a:ext>
            </a:extLst>
          </p:cNvPr>
          <p:cNvSpPr/>
          <p:nvPr/>
        </p:nvSpPr>
        <p:spPr>
          <a:xfrm>
            <a:off x="11791950" y="6438900"/>
            <a:ext cx="107950" cy="196850"/>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8" name="TextBox 7">
            <a:extLst>
              <a:ext uri="{FF2B5EF4-FFF2-40B4-BE49-F238E27FC236}">
                <a16:creationId xmlns:a16="http://schemas.microsoft.com/office/drawing/2014/main" id="{46E33C87-C557-93C9-DAC7-258F47960922}"/>
              </a:ext>
            </a:extLst>
          </p:cNvPr>
          <p:cNvSpPr txBox="1"/>
          <p:nvPr/>
        </p:nvSpPr>
        <p:spPr>
          <a:xfrm>
            <a:off x="6096000" y="2145896"/>
            <a:ext cx="3489734" cy="830997"/>
          </a:xfrm>
          <a:prstGeom prst="rect">
            <a:avLst/>
          </a:prstGeom>
          <a:noFill/>
        </p:spPr>
        <p:txBody>
          <a:bodyPr wrap="square">
            <a:spAutoFit/>
          </a:bodyPr>
          <a:lstStyle/>
          <a:p>
            <a:pPr algn="ctr"/>
            <a:r>
              <a:rPr lang="ru-RU" sz="2400" b="1" dirty="0">
                <a:solidFill>
                  <a:srgbClr val="0070C0"/>
                </a:solidFill>
              </a:rPr>
              <a:t>План – график лекций </a:t>
            </a:r>
          </a:p>
          <a:p>
            <a:pPr algn="ctr"/>
            <a:r>
              <a:rPr lang="ru-RU" sz="2400" b="1" dirty="0">
                <a:solidFill>
                  <a:srgbClr val="0070C0"/>
                </a:solidFill>
              </a:rPr>
              <a:t>и практических занятий</a:t>
            </a:r>
            <a:endParaRPr lang="ru-RU" sz="2400" dirty="0">
              <a:solidFill>
                <a:srgbClr val="0070C0"/>
              </a:solidFill>
            </a:endParaRPr>
          </a:p>
        </p:txBody>
      </p:sp>
      <p:pic>
        <p:nvPicPr>
          <p:cNvPr id="5" name="Рисунок 4">
            <a:extLst>
              <a:ext uri="{FF2B5EF4-FFF2-40B4-BE49-F238E27FC236}">
                <a16:creationId xmlns:a16="http://schemas.microsoft.com/office/drawing/2014/main" id="{09A62AB8-2ECF-75FF-CC79-C84F71FDBA0F}"/>
              </a:ext>
            </a:extLst>
          </p:cNvPr>
          <p:cNvPicPr>
            <a:picLocks noChangeAspect="1"/>
          </p:cNvPicPr>
          <p:nvPr/>
        </p:nvPicPr>
        <p:blipFill>
          <a:blip r:embed="rId5"/>
          <a:stretch>
            <a:fillRect/>
          </a:stretch>
        </p:blipFill>
        <p:spPr>
          <a:xfrm>
            <a:off x="4179" y="0"/>
            <a:ext cx="5224791" cy="6858000"/>
          </a:xfrm>
          <a:prstGeom prst="rect">
            <a:avLst/>
          </a:prstGeom>
        </p:spPr>
      </p:pic>
      <p:pic>
        <p:nvPicPr>
          <p:cNvPr id="10" name="Рисунок 9">
            <a:extLst>
              <a:ext uri="{FF2B5EF4-FFF2-40B4-BE49-F238E27FC236}">
                <a16:creationId xmlns:a16="http://schemas.microsoft.com/office/drawing/2014/main" id="{99F1AC96-EE2B-3040-2966-DDC19369457C}"/>
              </a:ext>
            </a:extLst>
          </p:cNvPr>
          <p:cNvPicPr>
            <a:picLocks noChangeAspect="1"/>
          </p:cNvPicPr>
          <p:nvPr/>
        </p:nvPicPr>
        <p:blipFill>
          <a:blip r:embed="rId6"/>
          <a:stretch>
            <a:fillRect/>
          </a:stretch>
        </p:blipFill>
        <p:spPr>
          <a:xfrm>
            <a:off x="5228970" y="4952391"/>
            <a:ext cx="4873979" cy="1935765"/>
          </a:xfrm>
          <a:prstGeom prst="rect">
            <a:avLst/>
          </a:prstGeom>
        </p:spPr>
      </p:pic>
    </p:spTree>
    <p:extLst>
      <p:ext uri="{BB962C8B-B14F-4D97-AF65-F5344CB8AC3E}">
        <p14:creationId xmlns:p14="http://schemas.microsoft.com/office/powerpoint/2010/main" val="1134558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FAAC935-4F5B-A662-E28D-7BD6202849BA}"/>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5FF10C70-D7D4-1859-FF8A-4677C98BBC51}"/>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7047E60D-817C-E157-A3E9-DE959C10465B}"/>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AE967592-1D48-181B-9250-F9B37F7F142C}"/>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B776DAA3-7070-74E2-A6AE-6E1DAACE2AEF}"/>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8673F4E0-33C4-2056-902E-E0F870F217F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5CD001DE-6AD0-C381-8C30-525A6ACA5B62}"/>
              </a:ext>
            </a:extLst>
          </p:cNvPr>
          <p:cNvSpPr/>
          <p:nvPr/>
        </p:nvSpPr>
        <p:spPr>
          <a:xfrm>
            <a:off x="2850858" y="104102"/>
            <a:ext cx="6981117" cy="361951"/>
          </a:xfrm>
          <a:prstGeom prst="rect">
            <a:avLst/>
          </a:prstGeom>
          <a:noFill/>
          <a:ln/>
        </p:spPr>
        <p:txBody>
          <a:bodyPr wrap="square" lIns="0" tIns="0" rIns="0" bIns="0" rtlCol="0" anchor="t"/>
          <a:lstStyle/>
          <a:p>
            <a:pPr algn="ctr">
              <a:lnSpc>
                <a:spcPts val="1549"/>
              </a:lnSpc>
            </a:pPr>
            <a:r>
              <a:rPr lang="ru-RU" sz="2800" b="1" dirty="0" err="1">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Документо</a:t>
            </a: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-ориентированные базы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0F5B124-3EFD-A44D-27FA-F0B6F004EB5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B21BDED4-294D-3DC4-4711-69E9CDBB22FF}"/>
              </a:ext>
            </a:extLst>
          </p:cNvPr>
          <p:cNvSpPr txBox="1"/>
          <p:nvPr/>
        </p:nvSpPr>
        <p:spPr>
          <a:xfrm>
            <a:off x="160867" y="387218"/>
            <a:ext cx="11929533" cy="923330"/>
          </a:xfrm>
          <a:prstGeom prst="rect">
            <a:avLst/>
          </a:prstGeom>
          <a:noFill/>
        </p:spPr>
        <p:txBody>
          <a:bodyPr wrap="square">
            <a:spAutoFit/>
          </a:bodyPr>
          <a:lstStyle/>
          <a:p>
            <a:pPr algn="l">
              <a:spcBef>
                <a:spcPts val="2400"/>
              </a:spcBef>
              <a:spcAft>
                <a:spcPts val="450"/>
              </a:spcAft>
            </a:pPr>
            <a:r>
              <a:rPr lang="ru-RU" b="0" i="0" dirty="0">
                <a:solidFill>
                  <a:schemeClr val="accent1">
                    <a:lumMod val="75000"/>
                  </a:schemeClr>
                </a:solidFill>
                <a:effectLst/>
                <a:latin typeface="-apple-system"/>
              </a:rPr>
              <a:t>Если вам нужно хранить много файлов/документов и вы не хотите задумываться (до разумных пределов, разумеется) о структуре хранения, иерархии, связях, вам может подойти одна из </a:t>
            </a:r>
            <a:r>
              <a:rPr lang="ru-RU" b="0" i="0" dirty="0" err="1">
                <a:solidFill>
                  <a:schemeClr val="accent1">
                    <a:lumMod val="75000"/>
                  </a:schemeClr>
                </a:solidFill>
                <a:effectLst/>
                <a:latin typeface="-apple-system"/>
              </a:rPr>
              <a:t>документо</a:t>
            </a:r>
            <a:r>
              <a:rPr lang="ru-RU" b="0" i="0" dirty="0">
                <a:solidFill>
                  <a:schemeClr val="accent1">
                    <a:lumMod val="75000"/>
                  </a:schemeClr>
                </a:solidFill>
                <a:effectLst/>
                <a:latin typeface="-apple-system"/>
              </a:rPr>
              <a:t>-ориентированных баз данных. Дополнительным преимуществом являются широкие возможности для масштабирования.</a:t>
            </a:r>
          </a:p>
        </p:txBody>
      </p:sp>
      <p:sp>
        <p:nvSpPr>
          <p:cNvPr id="10" name="TextBox 9">
            <a:extLst>
              <a:ext uri="{FF2B5EF4-FFF2-40B4-BE49-F238E27FC236}">
                <a16:creationId xmlns:a16="http://schemas.microsoft.com/office/drawing/2014/main" id="{BF3D0325-D20E-E21F-AC42-E57D310F2AED}"/>
              </a:ext>
            </a:extLst>
          </p:cNvPr>
          <p:cNvSpPr txBox="1"/>
          <p:nvPr/>
        </p:nvSpPr>
        <p:spPr>
          <a:xfrm>
            <a:off x="160867" y="3670049"/>
            <a:ext cx="11631083" cy="2585323"/>
          </a:xfrm>
          <a:prstGeom prst="rect">
            <a:avLst/>
          </a:prstGeom>
          <a:noFill/>
        </p:spPr>
        <p:txBody>
          <a:bodyPr wrap="square">
            <a:spAutoFit/>
          </a:bodyPr>
          <a:lstStyle/>
          <a:p>
            <a:r>
              <a:rPr lang="ru-RU" b="0" i="0" dirty="0" err="1">
                <a:solidFill>
                  <a:schemeClr val="accent1">
                    <a:lumMod val="75000"/>
                  </a:schemeClr>
                </a:solidFill>
                <a:effectLst/>
                <a:latin typeface="-apple-system"/>
              </a:rPr>
              <a:t>Документо</a:t>
            </a:r>
            <a:r>
              <a:rPr lang="ru-RU" b="0" i="0" dirty="0">
                <a:solidFill>
                  <a:schemeClr val="accent1">
                    <a:lumMod val="75000"/>
                  </a:schemeClr>
                </a:solidFill>
                <a:effectLst/>
                <a:latin typeface="-apple-system"/>
              </a:rPr>
              <a:t>-ориентированные базы данных созданы для хранения иерархических структур данных (документов). Основой </a:t>
            </a:r>
            <a:r>
              <a:rPr lang="ru-RU" b="0" i="0" dirty="0" err="1">
                <a:solidFill>
                  <a:schemeClr val="accent1">
                    <a:lumMod val="75000"/>
                  </a:schemeClr>
                </a:solidFill>
                <a:effectLst/>
                <a:latin typeface="-apple-system"/>
              </a:rPr>
              <a:t>документоориентированных</a:t>
            </a:r>
            <a:r>
              <a:rPr lang="ru-RU" b="0" i="0" dirty="0">
                <a:solidFill>
                  <a:schemeClr val="accent1">
                    <a:lumMod val="75000"/>
                  </a:schemeClr>
                </a:solidFill>
                <a:effectLst/>
                <a:latin typeface="-apple-system"/>
              </a:rPr>
              <a:t> СУБД являются документные хранилища, имеющие структуру дерева или леса. Деревья начинаются с корневого узла и может содержать несколько внутренних и листовых узлов. Листовые узлы содержат данные, которые при добавлении документа заносятся в индексы, это дает возможность даже при достаточно сложной структуре находить путь к искомых данных. В отличие от хранилищ типа ключ-значение, выборка по запросу к документному хранилищу может содержать части большого количества документов без полной загрузки этих документов в оперативную память.</a:t>
            </a:r>
          </a:p>
          <a:p>
            <a:endParaRPr lang="ru-RU" b="0" i="0" dirty="0">
              <a:solidFill>
                <a:schemeClr val="accent1">
                  <a:lumMod val="75000"/>
                </a:schemeClr>
              </a:solidFill>
              <a:effectLst/>
              <a:latin typeface="-apple-system"/>
            </a:endParaRPr>
          </a:p>
          <a:p>
            <a:r>
              <a:rPr lang="ru-RU" b="0" i="0" dirty="0">
                <a:solidFill>
                  <a:schemeClr val="accent1">
                    <a:lumMod val="75000"/>
                  </a:schemeClr>
                </a:solidFill>
                <a:effectLst/>
                <a:latin typeface="-apple-system"/>
              </a:rPr>
              <a:t>Наиболее популярной </a:t>
            </a:r>
            <a:r>
              <a:rPr lang="ru-RU" b="0" i="0" dirty="0" err="1">
                <a:solidFill>
                  <a:schemeClr val="accent1">
                    <a:lumMod val="75000"/>
                  </a:schemeClr>
                </a:solidFill>
                <a:effectLst/>
                <a:latin typeface="-apple-system"/>
              </a:rPr>
              <a:t>документо</a:t>
            </a:r>
            <a:r>
              <a:rPr lang="ru-RU" b="0" i="0" dirty="0">
                <a:solidFill>
                  <a:schemeClr val="accent1">
                    <a:lumMod val="75000"/>
                  </a:schemeClr>
                </a:solidFill>
                <a:effectLst/>
                <a:latin typeface="-apple-system"/>
              </a:rPr>
              <a:t>-ориентированной базой данных на текущий момент является MongoDB..</a:t>
            </a:r>
            <a:endParaRPr lang="ru-RU" dirty="0">
              <a:solidFill>
                <a:schemeClr val="accent1">
                  <a:lumMod val="75000"/>
                </a:schemeClr>
              </a:solidFill>
            </a:endParaRPr>
          </a:p>
        </p:txBody>
      </p:sp>
      <p:pic>
        <p:nvPicPr>
          <p:cNvPr id="16" name="Рисунок 15">
            <a:extLst>
              <a:ext uri="{FF2B5EF4-FFF2-40B4-BE49-F238E27FC236}">
                <a16:creationId xmlns:a16="http://schemas.microsoft.com/office/drawing/2014/main" id="{62261A94-791E-C384-E4CE-8BD5854411DB}"/>
              </a:ext>
            </a:extLst>
          </p:cNvPr>
          <p:cNvPicPr>
            <a:picLocks noChangeAspect="1"/>
          </p:cNvPicPr>
          <p:nvPr/>
        </p:nvPicPr>
        <p:blipFill>
          <a:blip r:embed="rId5"/>
          <a:stretch>
            <a:fillRect/>
          </a:stretch>
        </p:blipFill>
        <p:spPr>
          <a:xfrm>
            <a:off x="4455535" y="1458386"/>
            <a:ext cx="3569941" cy="2196887"/>
          </a:xfrm>
          <a:prstGeom prst="rect">
            <a:avLst/>
          </a:prstGeom>
        </p:spPr>
      </p:pic>
    </p:spTree>
    <p:extLst>
      <p:ext uri="{BB962C8B-B14F-4D97-AF65-F5344CB8AC3E}">
        <p14:creationId xmlns:p14="http://schemas.microsoft.com/office/powerpoint/2010/main" val="3450780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187452-B147-5377-1F40-7F3D062DAC35}"/>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6E27313F-1E17-EA4B-2E30-0C549AD14FD0}"/>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A02887A7-BF04-8C26-697D-5389C43D0F03}"/>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E14387BA-6179-CA29-5971-EDF001B289E7}"/>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E02604A8-67F5-5295-A421-F8A74E6B67A2}"/>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AD02BACD-09FE-7CF8-7D93-70035691F7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E4259D7B-D512-C192-3113-CE987688892E}"/>
              </a:ext>
            </a:extLst>
          </p:cNvPr>
          <p:cNvSpPr/>
          <p:nvPr/>
        </p:nvSpPr>
        <p:spPr>
          <a:xfrm>
            <a:off x="2850858" y="104102"/>
            <a:ext cx="6981117" cy="361951"/>
          </a:xfrm>
          <a:prstGeom prst="rect">
            <a:avLst/>
          </a:prstGeom>
          <a:noFill/>
          <a:ln/>
        </p:spPr>
        <p:txBody>
          <a:bodyPr wrap="square" lIns="0" tIns="0" rIns="0" bIns="0" rtlCol="0" anchor="t"/>
          <a:lstStyle/>
          <a:p>
            <a:pPr algn="ctr">
              <a:lnSpc>
                <a:spcPts val="1549"/>
              </a:lnSpc>
            </a:pPr>
            <a:r>
              <a:rPr lang="ru-RU" sz="2800" b="1" dirty="0" err="1">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Документо</a:t>
            </a: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-ориентированные базы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CBABC2AC-9D8D-B170-DB90-AB7EDC80E34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87E36DE1-990B-7B7B-0030-717C6D1F080E}"/>
              </a:ext>
            </a:extLst>
          </p:cNvPr>
          <p:cNvSpPr txBox="1"/>
          <p:nvPr/>
        </p:nvSpPr>
        <p:spPr>
          <a:xfrm>
            <a:off x="160867" y="714371"/>
            <a:ext cx="11929533" cy="646331"/>
          </a:xfrm>
          <a:prstGeom prst="rect">
            <a:avLst/>
          </a:prstGeom>
          <a:noFill/>
        </p:spPr>
        <p:txBody>
          <a:bodyPr wrap="square">
            <a:spAutoFit/>
          </a:bodyPr>
          <a:lstStyle/>
          <a:p>
            <a:pPr algn="l">
              <a:spcBef>
                <a:spcPts val="2400"/>
              </a:spcBef>
              <a:spcAft>
                <a:spcPts val="450"/>
              </a:spcAft>
            </a:pPr>
            <a:r>
              <a:rPr lang="ru-RU" b="0" i="0" dirty="0">
                <a:solidFill>
                  <a:schemeClr val="accent1">
                    <a:lumMod val="75000"/>
                  </a:schemeClr>
                </a:solidFill>
                <a:effectLst/>
                <a:latin typeface="-apple-system"/>
              </a:rPr>
              <a:t>Из отечественных решений, к </a:t>
            </a:r>
            <a:r>
              <a:rPr lang="ru-RU" b="0" i="0" dirty="0" err="1">
                <a:solidFill>
                  <a:schemeClr val="accent1">
                    <a:lumMod val="75000"/>
                  </a:schemeClr>
                </a:solidFill>
                <a:effectLst/>
                <a:latin typeface="-apple-system"/>
              </a:rPr>
              <a:t>документо</a:t>
            </a:r>
            <a:r>
              <a:rPr lang="ru-RU" b="0" i="0" dirty="0">
                <a:solidFill>
                  <a:schemeClr val="accent1">
                    <a:lumMod val="75000"/>
                  </a:schemeClr>
                </a:solidFill>
                <a:effectLst/>
                <a:latin typeface="-apple-system"/>
              </a:rPr>
              <a:t>-ориентированным базам данных можно отнести СУБД Енисей. И в рамках одной из модальностей к таким базам можно отнести YDB и </a:t>
            </a:r>
            <a:r>
              <a:rPr lang="ru-RU" b="0" i="0" dirty="0" err="1">
                <a:solidFill>
                  <a:schemeClr val="accent1">
                    <a:lumMod val="75000"/>
                  </a:schemeClr>
                </a:solidFill>
                <a:effectLst/>
                <a:latin typeface="-apple-system"/>
              </a:rPr>
              <a:t>YTsaurus</a:t>
            </a:r>
            <a:r>
              <a:rPr lang="ru-RU" b="0" i="0" dirty="0">
                <a:solidFill>
                  <a:schemeClr val="accent1">
                    <a:lumMod val="75000"/>
                  </a:schemeClr>
                </a:solidFill>
                <a:effectLst/>
                <a:latin typeface="-apple-system"/>
              </a:rPr>
              <a:t>.</a:t>
            </a:r>
          </a:p>
        </p:txBody>
      </p:sp>
      <p:pic>
        <p:nvPicPr>
          <p:cNvPr id="8" name="Рисунок 7">
            <a:extLst>
              <a:ext uri="{FF2B5EF4-FFF2-40B4-BE49-F238E27FC236}">
                <a16:creationId xmlns:a16="http://schemas.microsoft.com/office/drawing/2014/main" id="{E258E469-283B-9ED3-EDD0-6008C32980EE}"/>
              </a:ext>
            </a:extLst>
          </p:cNvPr>
          <p:cNvPicPr>
            <a:picLocks noChangeAspect="1"/>
          </p:cNvPicPr>
          <p:nvPr/>
        </p:nvPicPr>
        <p:blipFill>
          <a:blip r:embed="rId5"/>
          <a:stretch>
            <a:fillRect/>
          </a:stretch>
        </p:blipFill>
        <p:spPr>
          <a:xfrm>
            <a:off x="2133071" y="1850315"/>
            <a:ext cx="7925858" cy="3338573"/>
          </a:xfrm>
          <a:prstGeom prst="rect">
            <a:avLst/>
          </a:prstGeom>
        </p:spPr>
      </p:pic>
    </p:spTree>
    <p:extLst>
      <p:ext uri="{BB962C8B-B14F-4D97-AF65-F5344CB8AC3E}">
        <p14:creationId xmlns:p14="http://schemas.microsoft.com/office/powerpoint/2010/main" val="275014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086E7CB-1435-E489-6613-B890C1D12785}"/>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A0C0194C-A79D-0B20-22AE-016B16186760}"/>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0400115C-3C0D-EBA9-D210-8240C740C50C}"/>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52D4478F-0A99-4568-F8CA-57DF95F2F3A1}"/>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C689C1D4-285A-E01F-268B-4828AAE2C331}"/>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49D34BE0-87CD-0194-762E-2430A04F05E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3A5634EC-C468-7E97-6A1C-2DAD840D451A}"/>
              </a:ext>
            </a:extLst>
          </p:cNvPr>
          <p:cNvSpPr/>
          <p:nvPr/>
        </p:nvSpPr>
        <p:spPr>
          <a:xfrm>
            <a:off x="2398007" y="233386"/>
            <a:ext cx="6981117"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Базы данных временных рядов (</a:t>
            </a:r>
            <a:r>
              <a:rPr lang="en-US"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TSDB</a:t>
            </a: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00025297-3025-33CC-2E3D-C7420F5E979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2FC25B2E-D51F-9DFE-9C74-274891C1FFEC}"/>
              </a:ext>
            </a:extLst>
          </p:cNvPr>
          <p:cNvSpPr txBox="1"/>
          <p:nvPr/>
        </p:nvSpPr>
        <p:spPr>
          <a:xfrm>
            <a:off x="160867" y="714371"/>
            <a:ext cx="11929533" cy="1572225"/>
          </a:xfrm>
          <a:prstGeom prst="rect">
            <a:avLst/>
          </a:prstGeom>
          <a:noFill/>
        </p:spPr>
        <p:txBody>
          <a:bodyPr wrap="square">
            <a:spAutoFit/>
          </a:bodyPr>
          <a:lstStyle/>
          <a:p>
            <a:pPr algn="l">
              <a:spcBef>
                <a:spcPts val="2400"/>
              </a:spcBef>
              <a:spcAft>
                <a:spcPts val="450"/>
              </a:spcAft>
            </a:pPr>
            <a:r>
              <a:rPr lang="ru-RU" b="0" i="0" dirty="0">
                <a:solidFill>
                  <a:schemeClr val="accent1">
                    <a:lumMod val="75000"/>
                  </a:schemeClr>
                </a:solidFill>
                <a:effectLst/>
                <a:latin typeface="-apple-system"/>
              </a:rPr>
              <a:t>Если у вас есть упорядоченные по времени данные с временными метками, такие как метрики от инфраструктуры или данные датчиков, может быть полезно использовать одну из баз данных временных рядов</a:t>
            </a:r>
            <a:r>
              <a:rPr lang="en-US" b="0" i="0" dirty="0">
                <a:solidFill>
                  <a:schemeClr val="accent1">
                    <a:lumMod val="75000"/>
                  </a:schemeClr>
                </a:solidFill>
                <a:effectLst/>
                <a:latin typeface="-apple-system"/>
              </a:rPr>
              <a:t> (Time Series Data Base)</a:t>
            </a:r>
            <a:r>
              <a:rPr lang="ru-RU" b="0" i="0" dirty="0">
                <a:solidFill>
                  <a:schemeClr val="accent1">
                    <a:lumMod val="75000"/>
                  </a:schemeClr>
                </a:solidFill>
                <a:effectLst/>
                <a:latin typeface="-apple-system"/>
              </a:rPr>
              <a:t>.</a:t>
            </a:r>
            <a:r>
              <a:rPr lang="en-US" b="0" i="0" dirty="0">
                <a:solidFill>
                  <a:schemeClr val="accent1">
                    <a:lumMod val="75000"/>
                  </a:schemeClr>
                </a:solidFill>
                <a:effectLst/>
                <a:latin typeface="-apple-system"/>
              </a:rPr>
              <a:t> </a:t>
            </a:r>
          </a:p>
          <a:p>
            <a:pPr algn="l">
              <a:spcBef>
                <a:spcPts val="2400"/>
              </a:spcBef>
              <a:spcAft>
                <a:spcPts val="450"/>
              </a:spcAft>
            </a:pPr>
            <a:r>
              <a:rPr lang="ru-RU" b="0" i="0" dirty="0">
                <a:solidFill>
                  <a:schemeClr val="accent1">
                    <a:lumMod val="75000"/>
                  </a:schemeClr>
                </a:solidFill>
                <a:effectLst/>
                <a:latin typeface="-apple-system"/>
              </a:rPr>
              <a:t>Принцип хранения данных в базе данных временных рядов. Как мы видим, важной особенностью является наличие столбца соответствующего времени события.</a:t>
            </a:r>
          </a:p>
        </p:txBody>
      </p:sp>
      <p:pic>
        <p:nvPicPr>
          <p:cNvPr id="10" name="Рисунок 9">
            <a:extLst>
              <a:ext uri="{FF2B5EF4-FFF2-40B4-BE49-F238E27FC236}">
                <a16:creationId xmlns:a16="http://schemas.microsoft.com/office/drawing/2014/main" id="{495B8180-8352-EFFB-3D1D-92154F58009A}"/>
              </a:ext>
            </a:extLst>
          </p:cNvPr>
          <p:cNvPicPr>
            <a:picLocks noChangeAspect="1"/>
          </p:cNvPicPr>
          <p:nvPr/>
        </p:nvPicPr>
        <p:blipFill>
          <a:blip r:embed="rId5"/>
          <a:stretch>
            <a:fillRect/>
          </a:stretch>
        </p:blipFill>
        <p:spPr>
          <a:xfrm>
            <a:off x="1635654" y="2284076"/>
            <a:ext cx="8734425" cy="2924175"/>
          </a:xfrm>
          <a:prstGeom prst="rect">
            <a:avLst/>
          </a:prstGeom>
        </p:spPr>
      </p:pic>
      <p:sp>
        <p:nvSpPr>
          <p:cNvPr id="16" name="TextBox 15">
            <a:extLst>
              <a:ext uri="{FF2B5EF4-FFF2-40B4-BE49-F238E27FC236}">
                <a16:creationId xmlns:a16="http://schemas.microsoft.com/office/drawing/2014/main" id="{8E46CA91-2427-E14A-9E76-4DAA136E2096}"/>
              </a:ext>
            </a:extLst>
          </p:cNvPr>
          <p:cNvSpPr txBox="1"/>
          <p:nvPr/>
        </p:nvSpPr>
        <p:spPr>
          <a:xfrm>
            <a:off x="101600" y="5292318"/>
            <a:ext cx="11988799" cy="1477328"/>
          </a:xfrm>
          <a:prstGeom prst="rect">
            <a:avLst/>
          </a:prstGeom>
          <a:noFill/>
        </p:spPr>
        <p:txBody>
          <a:bodyPr wrap="square">
            <a:spAutoFit/>
          </a:bodyPr>
          <a:lstStyle/>
          <a:p>
            <a:pPr algn="l">
              <a:spcBef>
                <a:spcPts val="2400"/>
              </a:spcBef>
              <a:spcAft>
                <a:spcPts val="450"/>
              </a:spcAft>
            </a:pPr>
            <a:r>
              <a:rPr lang="ru-RU" b="0" i="0" dirty="0">
                <a:solidFill>
                  <a:schemeClr val="accent1">
                    <a:lumMod val="75000"/>
                  </a:schemeClr>
                </a:solidFill>
                <a:effectLst/>
                <a:latin typeface="-apple-system"/>
              </a:rPr>
              <a:t>Общие характеристики баз данных временных рядов:</a:t>
            </a:r>
            <a:r>
              <a:rPr lang="en-US" dirty="0">
                <a:solidFill>
                  <a:schemeClr val="accent1">
                    <a:lumMod val="75000"/>
                  </a:schemeClr>
                </a:solidFill>
                <a:latin typeface="-apple-system"/>
              </a:rPr>
              <a:t> </a:t>
            </a:r>
            <a:r>
              <a:rPr lang="ru-RU" b="0" i="0" dirty="0">
                <a:solidFill>
                  <a:schemeClr val="accent1">
                    <a:lumMod val="75000"/>
                  </a:schemeClr>
                </a:solidFill>
                <a:effectLst/>
                <a:latin typeface="-apple-system"/>
              </a:rPr>
              <a:t>Данные временных рядов всегда собираются на протяжении определенного периода времени.</a:t>
            </a:r>
            <a:r>
              <a:rPr lang="en-US" b="0" i="0" dirty="0">
                <a:solidFill>
                  <a:schemeClr val="accent1">
                    <a:lumMod val="75000"/>
                  </a:schemeClr>
                </a:solidFill>
                <a:effectLst/>
                <a:latin typeface="-apple-system"/>
              </a:rPr>
              <a:t> </a:t>
            </a:r>
            <a:r>
              <a:rPr lang="ru-RU" b="0" i="0" dirty="0">
                <a:solidFill>
                  <a:schemeClr val="accent1">
                    <a:lumMod val="75000"/>
                  </a:schemeClr>
                </a:solidFill>
                <a:effectLst/>
                <a:latin typeface="-apple-system"/>
              </a:rPr>
              <a:t>Данные из рабочих нагрузок являются новыми и записываются как вставки. Уже существующие данные не обновляются путем замены.</a:t>
            </a:r>
            <a:r>
              <a:rPr lang="en-US" b="0" i="0" dirty="0">
                <a:solidFill>
                  <a:schemeClr val="accent1">
                    <a:lumMod val="75000"/>
                  </a:schemeClr>
                </a:solidFill>
                <a:effectLst/>
                <a:latin typeface="-apple-system"/>
              </a:rPr>
              <a:t> </a:t>
            </a:r>
            <a:r>
              <a:rPr lang="ru-RU" b="0" i="0" dirty="0">
                <a:solidFill>
                  <a:schemeClr val="accent1">
                    <a:lumMod val="75000"/>
                  </a:schemeClr>
                </a:solidFill>
                <a:effectLst/>
                <a:latin typeface="-apple-system"/>
              </a:rPr>
              <a:t>Когда данные записываются, они автоматически назначаются последнему интервалу времени.</a:t>
            </a:r>
            <a:r>
              <a:rPr lang="en-US" b="0" i="0" dirty="0">
                <a:solidFill>
                  <a:schemeClr val="accent1">
                    <a:lumMod val="75000"/>
                  </a:schemeClr>
                </a:solidFill>
                <a:effectLst/>
                <a:latin typeface="-apple-system"/>
              </a:rPr>
              <a:t> </a:t>
            </a:r>
            <a:r>
              <a:rPr lang="ru-RU" b="0" i="0" dirty="0">
                <a:solidFill>
                  <a:schemeClr val="accent1">
                    <a:lumMod val="75000"/>
                  </a:schemeClr>
                </a:solidFill>
                <a:effectLst/>
                <a:latin typeface="-apple-system"/>
              </a:rPr>
              <a:t>Базы </a:t>
            </a:r>
            <a:r>
              <a:rPr lang="ru-RU" b="0" i="0" dirty="0" err="1">
                <a:solidFill>
                  <a:schemeClr val="accent1">
                    <a:lumMod val="75000"/>
                  </a:schemeClr>
                </a:solidFill>
                <a:effectLst/>
                <a:latin typeface="-apple-system"/>
              </a:rPr>
              <a:t>даных</a:t>
            </a:r>
            <a:r>
              <a:rPr lang="ru-RU" b="0" i="0" dirty="0">
                <a:solidFill>
                  <a:schemeClr val="accent1">
                    <a:lumMod val="75000"/>
                  </a:schemeClr>
                </a:solidFill>
                <a:effectLst/>
                <a:latin typeface="-apple-system"/>
              </a:rPr>
              <a:t> временных рядов часто используются для осуществления мониторинга различных метрик (будь то загрузка CPU, или показатели работы какого-либо датчика).</a:t>
            </a:r>
          </a:p>
        </p:txBody>
      </p:sp>
    </p:spTree>
    <p:extLst>
      <p:ext uri="{BB962C8B-B14F-4D97-AF65-F5344CB8AC3E}">
        <p14:creationId xmlns:p14="http://schemas.microsoft.com/office/powerpoint/2010/main" val="2175340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E0950A1-E2E6-32CF-D816-AFBBAD69968C}"/>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FF328FA4-24C1-E2F4-3E0D-E64EB7483502}"/>
              </a:ext>
            </a:extLst>
          </p:cNvPr>
          <p:cNvPicPr>
            <a:picLocks noChangeAspect="1"/>
          </p:cNvPicPr>
          <p:nvPr/>
        </p:nvPicPr>
        <p:blipFill>
          <a:blip r:embed="rId3"/>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3FCE3900-8D86-6CEC-1E14-C4014F99E0E5}"/>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E830EA73-CA26-5A0A-AD4E-56F0E6A7018B}"/>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9597F911-93FD-90BB-A3F0-3B2F8359B2F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F52D215D-3912-B26D-780F-EFA980D41CBC}"/>
              </a:ext>
            </a:extLst>
          </p:cNvPr>
          <p:cNvSpPr/>
          <p:nvPr/>
        </p:nvSpPr>
        <p:spPr>
          <a:xfrm>
            <a:off x="2398007" y="233386"/>
            <a:ext cx="6981117"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Базы данных временных рядов (</a:t>
            </a:r>
            <a:r>
              <a:rPr lang="en-US"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TSDB</a:t>
            </a: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0CE3B856-FFDB-4D42-E1B5-3102266E437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FB42492F-EADB-10E1-B57F-B13ACFA791A7}"/>
              </a:ext>
            </a:extLst>
          </p:cNvPr>
          <p:cNvSpPr txBox="1"/>
          <p:nvPr/>
        </p:nvSpPr>
        <p:spPr>
          <a:xfrm>
            <a:off x="160867" y="509039"/>
            <a:ext cx="11929533" cy="369332"/>
          </a:xfrm>
          <a:prstGeom prst="rect">
            <a:avLst/>
          </a:prstGeom>
          <a:noFill/>
        </p:spPr>
        <p:txBody>
          <a:bodyPr wrap="square">
            <a:spAutoFit/>
          </a:bodyPr>
          <a:lstStyle/>
          <a:p>
            <a:pPr algn="l">
              <a:spcBef>
                <a:spcPts val="2400"/>
              </a:spcBef>
              <a:spcAft>
                <a:spcPts val="450"/>
              </a:spcAft>
            </a:pPr>
            <a:r>
              <a:rPr lang="ru-RU" b="0" i="0" dirty="0">
                <a:solidFill>
                  <a:schemeClr val="accent1">
                    <a:lumMod val="75000"/>
                  </a:schemeClr>
                </a:solidFill>
                <a:effectLst/>
                <a:latin typeface="-apple-system"/>
              </a:rPr>
              <a:t>Наиболее популярными и базами временных рядов являются Prometheus, </a:t>
            </a:r>
            <a:r>
              <a:rPr lang="ru-RU" b="0" i="0" dirty="0" err="1">
                <a:solidFill>
                  <a:schemeClr val="accent1">
                    <a:lumMod val="75000"/>
                  </a:schemeClr>
                </a:solidFill>
                <a:effectLst/>
                <a:latin typeface="-apple-system"/>
              </a:rPr>
              <a:t>Influ</a:t>
            </a:r>
            <a:r>
              <a:rPr lang="en-US" b="0" i="0" dirty="0">
                <a:solidFill>
                  <a:schemeClr val="accent1">
                    <a:lumMod val="75000"/>
                  </a:schemeClr>
                </a:solidFill>
                <a:effectLst/>
                <a:latin typeface="-apple-system"/>
              </a:rPr>
              <a:t>x</a:t>
            </a:r>
            <a:r>
              <a:rPr lang="ru-RU" b="0" i="0" dirty="0">
                <a:solidFill>
                  <a:schemeClr val="accent1">
                    <a:lumMod val="75000"/>
                  </a:schemeClr>
                </a:solidFill>
                <a:effectLst/>
                <a:latin typeface="-apple-system"/>
              </a:rPr>
              <a:t>DB, </a:t>
            </a:r>
            <a:r>
              <a:rPr lang="ru-RU" b="0" i="0" dirty="0" err="1">
                <a:solidFill>
                  <a:schemeClr val="accent1">
                    <a:lumMod val="75000"/>
                  </a:schemeClr>
                </a:solidFill>
                <a:effectLst/>
                <a:latin typeface="-apple-system"/>
              </a:rPr>
              <a:t>Graphite</a:t>
            </a:r>
            <a:r>
              <a:rPr lang="ru-RU" b="0" i="0" dirty="0">
                <a:solidFill>
                  <a:schemeClr val="accent1">
                    <a:lumMod val="75000"/>
                  </a:schemeClr>
                </a:solidFill>
                <a:effectLst/>
                <a:latin typeface="-apple-system"/>
              </a:rPr>
              <a:t>.</a:t>
            </a:r>
          </a:p>
        </p:txBody>
      </p:sp>
      <p:pic>
        <p:nvPicPr>
          <p:cNvPr id="8" name="Рисунок 7">
            <a:extLst>
              <a:ext uri="{FF2B5EF4-FFF2-40B4-BE49-F238E27FC236}">
                <a16:creationId xmlns:a16="http://schemas.microsoft.com/office/drawing/2014/main" id="{B487549A-B9FD-006A-ABF7-EB35EA46029A}"/>
              </a:ext>
            </a:extLst>
          </p:cNvPr>
          <p:cNvPicPr>
            <a:picLocks noChangeAspect="1"/>
          </p:cNvPicPr>
          <p:nvPr/>
        </p:nvPicPr>
        <p:blipFill>
          <a:blip r:embed="rId4"/>
          <a:stretch>
            <a:fillRect/>
          </a:stretch>
        </p:blipFill>
        <p:spPr>
          <a:xfrm>
            <a:off x="180928" y="1057276"/>
            <a:ext cx="11611022" cy="2371724"/>
          </a:xfrm>
          <a:prstGeom prst="rect">
            <a:avLst/>
          </a:prstGeom>
        </p:spPr>
      </p:pic>
      <p:sp>
        <p:nvSpPr>
          <p:cNvPr id="12" name="TextBox 11">
            <a:extLst>
              <a:ext uri="{FF2B5EF4-FFF2-40B4-BE49-F238E27FC236}">
                <a16:creationId xmlns:a16="http://schemas.microsoft.com/office/drawing/2014/main" id="{528DA61D-73A0-5DD9-DD77-EE18CD7A812F}"/>
              </a:ext>
            </a:extLst>
          </p:cNvPr>
          <p:cNvSpPr txBox="1"/>
          <p:nvPr/>
        </p:nvSpPr>
        <p:spPr>
          <a:xfrm>
            <a:off x="180928" y="3540611"/>
            <a:ext cx="11929533" cy="369332"/>
          </a:xfrm>
          <a:prstGeom prst="rect">
            <a:avLst/>
          </a:prstGeom>
          <a:noFill/>
        </p:spPr>
        <p:txBody>
          <a:bodyPr wrap="square">
            <a:spAutoFit/>
          </a:bodyPr>
          <a:lstStyle/>
          <a:p>
            <a:pPr algn="l">
              <a:spcBef>
                <a:spcPts val="2400"/>
              </a:spcBef>
              <a:spcAft>
                <a:spcPts val="450"/>
              </a:spcAft>
            </a:pPr>
            <a:r>
              <a:rPr lang="ru-RU" b="0" i="0" dirty="0" err="1">
                <a:solidFill>
                  <a:schemeClr val="accent1">
                    <a:lumMod val="75000"/>
                  </a:schemeClr>
                </a:solidFill>
                <a:effectLst/>
                <a:latin typeface="-apple-system"/>
              </a:rPr>
              <a:t>Grafana</a:t>
            </a:r>
            <a:r>
              <a:rPr lang="ru-RU" b="0" i="0" dirty="0">
                <a:solidFill>
                  <a:schemeClr val="accent1">
                    <a:lumMod val="75000"/>
                  </a:schemeClr>
                </a:solidFill>
                <a:effectLst/>
                <a:latin typeface="-apple-system"/>
              </a:rPr>
              <a:t> строит их на основе данных из СУБД временных рядов Prometheus.</a:t>
            </a:r>
          </a:p>
        </p:txBody>
      </p:sp>
    </p:spTree>
    <p:extLst>
      <p:ext uri="{BB962C8B-B14F-4D97-AF65-F5344CB8AC3E}">
        <p14:creationId xmlns:p14="http://schemas.microsoft.com/office/powerpoint/2010/main" val="24875842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D1D8531-DCA6-0C9D-C4DA-87CEC3A5D14D}"/>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7B23EFAC-F3A1-086A-6C4B-E87525533AE7}"/>
              </a:ext>
            </a:extLst>
          </p:cNvPr>
          <p:cNvPicPr>
            <a:picLocks noChangeAspect="1"/>
          </p:cNvPicPr>
          <p:nvPr/>
        </p:nvPicPr>
        <p:blipFill>
          <a:blip r:embed="rId3"/>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10A8F0D7-AD47-E68F-C11B-16C7EC3781AB}"/>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FC6011CA-3F82-37A8-520C-D20399501C36}"/>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4C40FCE3-064C-593E-A80B-4153CC1CFE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325572BA-5CD1-FA9A-8FEE-50ED38416C5D}"/>
              </a:ext>
            </a:extLst>
          </p:cNvPr>
          <p:cNvSpPr/>
          <p:nvPr/>
        </p:nvSpPr>
        <p:spPr>
          <a:xfrm>
            <a:off x="2398007" y="233386"/>
            <a:ext cx="6981117"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Графовые базы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5CCD7B8F-8080-9319-2EF7-C34D5278ACB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08A6356C-04FD-8ABD-9896-67FDC4C51378}"/>
              </a:ext>
            </a:extLst>
          </p:cNvPr>
          <p:cNvSpPr txBox="1"/>
          <p:nvPr/>
        </p:nvSpPr>
        <p:spPr>
          <a:xfrm>
            <a:off x="131233" y="526976"/>
            <a:ext cx="11929533" cy="1200329"/>
          </a:xfrm>
          <a:prstGeom prst="rect">
            <a:avLst/>
          </a:prstGeom>
          <a:noFill/>
        </p:spPr>
        <p:txBody>
          <a:bodyPr wrap="square">
            <a:spAutoFit/>
          </a:bodyPr>
          <a:lstStyle/>
          <a:p>
            <a:pPr algn="l">
              <a:spcBef>
                <a:spcPts val="2400"/>
              </a:spcBef>
              <a:spcAft>
                <a:spcPts val="450"/>
              </a:spcAft>
            </a:pPr>
            <a:r>
              <a:rPr lang="ru-RU" b="0" i="0" dirty="0">
                <a:solidFill>
                  <a:schemeClr val="accent1">
                    <a:lumMod val="75000"/>
                  </a:schemeClr>
                </a:solidFill>
                <a:effectLst/>
                <a:latin typeface="-apple-system"/>
              </a:rPr>
              <a:t>Если вам нужно анализировать отношения данных, их связи или просто упростить запросы с </a:t>
            </a:r>
            <a:r>
              <a:rPr lang="ru-RU" dirty="0">
                <a:solidFill>
                  <a:schemeClr val="accent1">
                    <a:lumMod val="75000"/>
                  </a:schemeClr>
                </a:solidFill>
                <a:latin typeface="-apple-system"/>
              </a:rPr>
              <a:t>большими</a:t>
            </a:r>
            <a:r>
              <a:rPr lang="ru-RU" b="0" i="0" dirty="0">
                <a:solidFill>
                  <a:schemeClr val="accent1">
                    <a:lumMod val="75000"/>
                  </a:schemeClr>
                </a:solidFill>
                <a:effectLst/>
                <a:latin typeface="-apple-system"/>
              </a:rPr>
              <a:t> </a:t>
            </a:r>
            <a:r>
              <a:rPr lang="ru-RU" b="0" i="0" dirty="0" err="1">
                <a:solidFill>
                  <a:schemeClr val="accent1">
                    <a:lumMod val="75000"/>
                  </a:schemeClr>
                </a:solidFill>
                <a:effectLst/>
                <a:latin typeface="-apple-system"/>
              </a:rPr>
              <a:t>Join</a:t>
            </a:r>
            <a:r>
              <a:rPr lang="ru-RU" b="0" i="0" dirty="0">
                <a:solidFill>
                  <a:schemeClr val="accent1">
                    <a:lumMod val="75000"/>
                  </a:schemeClr>
                </a:solidFill>
                <a:effectLst/>
                <a:latin typeface="-apple-system"/>
              </a:rPr>
              <a:t>, имеет смысл использовать </a:t>
            </a:r>
            <a:r>
              <a:rPr lang="ru-RU" b="0" i="0" dirty="0" err="1">
                <a:solidFill>
                  <a:schemeClr val="accent1">
                    <a:lumMod val="75000"/>
                  </a:schemeClr>
                </a:solidFill>
                <a:effectLst/>
                <a:latin typeface="-apple-system"/>
              </a:rPr>
              <a:t>графовые</a:t>
            </a:r>
            <a:r>
              <a:rPr lang="ru-RU" b="0" i="0" dirty="0">
                <a:solidFill>
                  <a:schemeClr val="accent1">
                    <a:lumMod val="75000"/>
                  </a:schemeClr>
                </a:solidFill>
                <a:effectLst/>
                <a:latin typeface="-apple-system"/>
              </a:rPr>
              <a:t> базы данных. Данные и их связи представляются как вершины и ребра графа соответственно. Таким способом можно легко представить денежные переводы (для определения различных мошеннических схем), связи в социальной сети и граф общения между операторами сотовой сети.</a:t>
            </a:r>
          </a:p>
        </p:txBody>
      </p:sp>
      <p:pic>
        <p:nvPicPr>
          <p:cNvPr id="7" name="Рисунок 6">
            <a:extLst>
              <a:ext uri="{FF2B5EF4-FFF2-40B4-BE49-F238E27FC236}">
                <a16:creationId xmlns:a16="http://schemas.microsoft.com/office/drawing/2014/main" id="{3467341B-04D6-9790-0425-C295E3BAF04F}"/>
              </a:ext>
            </a:extLst>
          </p:cNvPr>
          <p:cNvPicPr>
            <a:picLocks noChangeAspect="1"/>
          </p:cNvPicPr>
          <p:nvPr/>
        </p:nvPicPr>
        <p:blipFill>
          <a:blip r:embed="rId4"/>
          <a:stretch>
            <a:fillRect/>
          </a:stretch>
        </p:blipFill>
        <p:spPr>
          <a:xfrm>
            <a:off x="3145192" y="1727305"/>
            <a:ext cx="7513985" cy="5130695"/>
          </a:xfrm>
          <a:prstGeom prst="rect">
            <a:avLst/>
          </a:prstGeom>
        </p:spPr>
      </p:pic>
      <p:sp>
        <p:nvSpPr>
          <p:cNvPr id="15" name="TextBox 14">
            <a:extLst>
              <a:ext uri="{FF2B5EF4-FFF2-40B4-BE49-F238E27FC236}">
                <a16:creationId xmlns:a16="http://schemas.microsoft.com/office/drawing/2014/main" id="{B7AB1AC1-1B7A-74B4-B157-42D3CB70BFE9}"/>
              </a:ext>
            </a:extLst>
          </p:cNvPr>
          <p:cNvSpPr txBox="1"/>
          <p:nvPr/>
        </p:nvSpPr>
        <p:spPr>
          <a:xfrm>
            <a:off x="0" y="2006371"/>
            <a:ext cx="2760133" cy="4524315"/>
          </a:xfrm>
          <a:prstGeom prst="rect">
            <a:avLst/>
          </a:prstGeom>
          <a:noFill/>
        </p:spPr>
        <p:txBody>
          <a:bodyPr wrap="square">
            <a:spAutoFit/>
          </a:bodyPr>
          <a:lstStyle/>
          <a:p>
            <a:r>
              <a:rPr lang="ru-RU" i="1" dirty="0">
                <a:solidFill>
                  <a:schemeClr val="accent1">
                    <a:lumMod val="75000"/>
                  </a:schemeClr>
                </a:solidFill>
              </a:rPr>
              <a:t>Чаще всего </a:t>
            </a:r>
            <a:r>
              <a:rPr lang="ru-RU" i="1" dirty="0" err="1">
                <a:solidFill>
                  <a:schemeClr val="accent1">
                    <a:lumMod val="75000"/>
                  </a:schemeClr>
                </a:solidFill>
              </a:rPr>
              <a:t>графовые</a:t>
            </a:r>
            <a:r>
              <a:rPr lang="ru-RU" i="1" dirty="0">
                <a:solidFill>
                  <a:schemeClr val="accent1">
                    <a:lumMod val="75000"/>
                  </a:schemeClr>
                </a:solidFill>
              </a:rPr>
              <a:t> базы данных используются в финансовой сфере для выявление различных мошеннических схем, но они будут удобны и для любой другой задачи, где нужно работать со связями объектов.</a:t>
            </a:r>
          </a:p>
          <a:p>
            <a:endParaRPr lang="ru-RU" i="1" dirty="0">
              <a:solidFill>
                <a:schemeClr val="accent1">
                  <a:lumMod val="75000"/>
                </a:schemeClr>
              </a:solidFill>
            </a:endParaRPr>
          </a:p>
          <a:p>
            <a:r>
              <a:rPr lang="ru-RU" i="1" dirty="0">
                <a:solidFill>
                  <a:schemeClr val="accent1">
                    <a:lumMod val="75000"/>
                  </a:schemeClr>
                </a:solidFill>
              </a:rPr>
              <a:t>Наиболее известное Open Source решение, это Neo4J, но есть и ряд других качественных альтернатив.</a:t>
            </a:r>
          </a:p>
        </p:txBody>
      </p:sp>
    </p:spTree>
    <p:extLst>
      <p:ext uri="{BB962C8B-B14F-4D97-AF65-F5344CB8AC3E}">
        <p14:creationId xmlns:p14="http://schemas.microsoft.com/office/powerpoint/2010/main" val="3470858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7FCC69F-F8B2-3B1B-238F-73AFCA01358B}"/>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BE299114-5B60-0CA0-B70E-154CA2A3C530}"/>
              </a:ext>
            </a:extLst>
          </p:cNvPr>
          <p:cNvPicPr>
            <a:picLocks noChangeAspect="1"/>
          </p:cNvPicPr>
          <p:nvPr/>
        </p:nvPicPr>
        <p:blipFill>
          <a:blip r:embed="rId3"/>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7E6F456B-9079-ACFA-D671-402FB41C39C7}"/>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F22374CE-4E5F-426D-558F-510EFAE5BF4D}"/>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435BC103-694B-C459-499F-A190925D9D8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EB3B83E1-234C-6AFC-75DE-12F10441BD8A}"/>
              </a:ext>
            </a:extLst>
          </p:cNvPr>
          <p:cNvSpPr/>
          <p:nvPr/>
        </p:nvSpPr>
        <p:spPr>
          <a:xfrm>
            <a:off x="2398007" y="146338"/>
            <a:ext cx="6981117"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Поисковые базы данных (Search </a:t>
            </a:r>
            <a:r>
              <a:rPr lang="ru-RU" sz="2800" b="1" dirty="0" err="1">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Engines</a:t>
            </a: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61EB9141-76A3-8CA1-6762-C86203D9F1E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5EFE491D-1300-37BF-850B-A0411D262671}"/>
              </a:ext>
            </a:extLst>
          </p:cNvPr>
          <p:cNvSpPr txBox="1"/>
          <p:nvPr/>
        </p:nvSpPr>
        <p:spPr>
          <a:xfrm>
            <a:off x="131233" y="327313"/>
            <a:ext cx="11929533" cy="923330"/>
          </a:xfrm>
          <a:prstGeom prst="rect">
            <a:avLst/>
          </a:prstGeom>
          <a:noFill/>
        </p:spPr>
        <p:txBody>
          <a:bodyPr wrap="square">
            <a:spAutoFit/>
          </a:bodyPr>
          <a:lstStyle/>
          <a:p>
            <a:pPr algn="l">
              <a:spcBef>
                <a:spcPts val="2400"/>
              </a:spcBef>
              <a:spcAft>
                <a:spcPts val="450"/>
              </a:spcAft>
            </a:pPr>
            <a:r>
              <a:rPr lang="ru-RU" b="0" i="0" dirty="0">
                <a:solidFill>
                  <a:schemeClr val="accent1">
                    <a:lumMod val="75000"/>
                  </a:schemeClr>
                </a:solidFill>
                <a:effectLst/>
                <a:latin typeface="-apple-system"/>
              </a:rPr>
              <a:t>Eсли вам необходимо осуществлять поиск большим объемам данных, особенно неструктурированным, как пример поиск по нескольким терабайтами логов, то вам может пригодиться использовать базу данных, совмещающую с функционалом хранения информации еще и функционал поиска по текстам.</a:t>
            </a:r>
          </a:p>
        </p:txBody>
      </p:sp>
      <p:sp>
        <p:nvSpPr>
          <p:cNvPr id="2" name="TextBox 1">
            <a:extLst>
              <a:ext uri="{FF2B5EF4-FFF2-40B4-BE49-F238E27FC236}">
                <a16:creationId xmlns:a16="http://schemas.microsoft.com/office/drawing/2014/main" id="{7F333F92-2DDE-A0A3-1FC3-44C76236F908}"/>
              </a:ext>
            </a:extLst>
          </p:cNvPr>
          <p:cNvSpPr txBox="1"/>
          <p:nvPr/>
        </p:nvSpPr>
        <p:spPr>
          <a:xfrm>
            <a:off x="131232" y="1250643"/>
            <a:ext cx="11929533" cy="2031325"/>
          </a:xfrm>
          <a:prstGeom prst="rect">
            <a:avLst/>
          </a:prstGeom>
          <a:noFill/>
        </p:spPr>
        <p:txBody>
          <a:bodyPr wrap="square">
            <a:spAutoFit/>
          </a:bodyPr>
          <a:lstStyle/>
          <a:p>
            <a:pPr algn="l">
              <a:spcBef>
                <a:spcPts val="2400"/>
              </a:spcBef>
              <a:spcAft>
                <a:spcPts val="450"/>
              </a:spcAft>
            </a:pPr>
            <a:r>
              <a:rPr lang="ru-RU" b="0" i="0" dirty="0">
                <a:solidFill>
                  <a:schemeClr val="accent1">
                    <a:lumMod val="75000"/>
                  </a:schemeClr>
                </a:solidFill>
                <a:effectLst/>
                <a:latin typeface="-apple-system"/>
              </a:rPr>
              <a:t>Представим, что у вас есть N петабайт логов (или других текстовых данных). Обычный поиск по словам уже не подойдет, чтобы осуществить поиск и аналитику в разумное время. На помощь приходит индексирование. Если очень утрировано его рассмотреть, можно его представить следующим способом. Каждому слову/лемме/n-грамме присвоим индекс и запишем эти индексы в специальную таблицу, где строки, это документ, а в столбики это индексы. Похожая система используется для построения систем поиска плагиата, правда там чаще применяют не слова, а </a:t>
            </a:r>
            <a:r>
              <a:rPr lang="ru-RU" b="0" i="0" dirty="0" err="1">
                <a:solidFill>
                  <a:schemeClr val="accent1">
                    <a:lumMod val="75000"/>
                  </a:schemeClr>
                </a:solidFill>
                <a:effectLst/>
                <a:latin typeface="-apple-system"/>
              </a:rPr>
              <a:t>шинглы</a:t>
            </a:r>
            <a:r>
              <a:rPr lang="ru-RU" b="0" i="0" dirty="0">
                <a:solidFill>
                  <a:schemeClr val="accent1">
                    <a:lumMod val="75000"/>
                  </a:schemeClr>
                </a:solidFill>
                <a:effectLst/>
                <a:latin typeface="-apple-system"/>
              </a:rPr>
              <a:t> (индексы с наслоением). </a:t>
            </a:r>
            <a:br>
              <a:rPr lang="ru-RU" b="0" i="0" dirty="0">
                <a:solidFill>
                  <a:schemeClr val="accent1">
                    <a:lumMod val="75000"/>
                  </a:schemeClr>
                </a:solidFill>
                <a:effectLst/>
                <a:latin typeface="-apple-system"/>
              </a:rPr>
            </a:br>
            <a:r>
              <a:rPr lang="ru-RU" b="0" i="0" dirty="0">
                <a:solidFill>
                  <a:schemeClr val="accent1">
                    <a:lumMod val="75000"/>
                  </a:schemeClr>
                </a:solidFill>
                <a:effectLst/>
                <a:latin typeface="-apple-system"/>
              </a:rPr>
              <a:t>Пример генерации </a:t>
            </a:r>
            <a:r>
              <a:rPr lang="ru-RU" b="0" i="0" dirty="0" err="1">
                <a:solidFill>
                  <a:schemeClr val="accent1">
                    <a:lumMod val="75000"/>
                  </a:schemeClr>
                </a:solidFill>
                <a:effectLst/>
                <a:latin typeface="-apple-system"/>
              </a:rPr>
              <a:t>шинглов</a:t>
            </a:r>
            <a:r>
              <a:rPr lang="ru-RU" b="0" i="0" dirty="0">
                <a:solidFill>
                  <a:schemeClr val="accent1">
                    <a:lumMod val="75000"/>
                  </a:schemeClr>
                </a:solidFill>
                <a:effectLst/>
                <a:latin typeface="-apple-system"/>
              </a:rPr>
              <a:t> для дальнейшего использования в поиске плагиата</a:t>
            </a:r>
          </a:p>
        </p:txBody>
      </p:sp>
      <p:pic>
        <p:nvPicPr>
          <p:cNvPr id="10" name="Рисунок 9">
            <a:extLst>
              <a:ext uri="{FF2B5EF4-FFF2-40B4-BE49-F238E27FC236}">
                <a16:creationId xmlns:a16="http://schemas.microsoft.com/office/drawing/2014/main" id="{C905E975-6C0E-5E9F-0B08-6E0E437780CA}"/>
              </a:ext>
            </a:extLst>
          </p:cNvPr>
          <p:cNvPicPr>
            <a:picLocks noChangeAspect="1"/>
          </p:cNvPicPr>
          <p:nvPr/>
        </p:nvPicPr>
        <p:blipFill>
          <a:blip r:embed="rId4"/>
          <a:stretch>
            <a:fillRect/>
          </a:stretch>
        </p:blipFill>
        <p:spPr>
          <a:xfrm>
            <a:off x="1858781" y="3399107"/>
            <a:ext cx="8059568" cy="3131579"/>
          </a:xfrm>
          <a:prstGeom prst="rect">
            <a:avLst/>
          </a:prstGeom>
        </p:spPr>
      </p:pic>
    </p:spTree>
    <p:extLst>
      <p:ext uri="{BB962C8B-B14F-4D97-AF65-F5344CB8AC3E}">
        <p14:creationId xmlns:p14="http://schemas.microsoft.com/office/powerpoint/2010/main" val="1336017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C8F23B-572C-E395-E689-015297CF5CC0}"/>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CC81BFD6-C509-056C-09C8-76026E11F6F0}"/>
              </a:ext>
            </a:extLst>
          </p:cNvPr>
          <p:cNvPicPr>
            <a:picLocks noChangeAspect="1"/>
          </p:cNvPicPr>
          <p:nvPr/>
        </p:nvPicPr>
        <p:blipFill>
          <a:blip r:embed="rId3"/>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07E7B1A5-715B-51A5-DA2A-7D409007966C}"/>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20C67180-2CAB-EC76-A178-58513C534906}"/>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7C2488E4-383E-7317-734A-3CA0062066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494B4439-86C9-3C33-FCC7-A9D1F1B85F1A}"/>
              </a:ext>
            </a:extLst>
          </p:cNvPr>
          <p:cNvSpPr/>
          <p:nvPr/>
        </p:nvSpPr>
        <p:spPr>
          <a:xfrm>
            <a:off x="2398007" y="146338"/>
            <a:ext cx="6981117"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Поисковые базы данных (Search </a:t>
            </a:r>
            <a:r>
              <a:rPr lang="ru-RU" sz="2800" b="1" dirty="0" err="1">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Engines</a:t>
            </a: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C7E92214-BDD4-A499-DAE4-D69EC9474F0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11CC0A00-804E-0CA8-CFCB-88FC2E1DAA2D}"/>
              </a:ext>
            </a:extLst>
          </p:cNvPr>
          <p:cNvSpPr txBox="1"/>
          <p:nvPr/>
        </p:nvSpPr>
        <p:spPr>
          <a:xfrm>
            <a:off x="131233" y="327313"/>
            <a:ext cx="11929533" cy="1477328"/>
          </a:xfrm>
          <a:prstGeom prst="rect">
            <a:avLst/>
          </a:prstGeom>
          <a:noFill/>
        </p:spPr>
        <p:txBody>
          <a:bodyPr wrap="square">
            <a:spAutoFit/>
          </a:bodyPr>
          <a:lstStyle/>
          <a:p>
            <a:pPr algn="l">
              <a:spcBef>
                <a:spcPts val="2400"/>
              </a:spcBef>
              <a:spcAft>
                <a:spcPts val="450"/>
              </a:spcAft>
            </a:pPr>
            <a:r>
              <a:rPr lang="ru-RU" b="0" i="0" dirty="0">
                <a:solidFill>
                  <a:schemeClr val="accent1">
                    <a:lumMod val="75000"/>
                  </a:schemeClr>
                </a:solidFill>
                <a:effectLst/>
                <a:latin typeface="-apple-system"/>
              </a:rPr>
              <a:t>Искать по индексу существенно быстрее, чем по совпадению по словам в документах. Для поиска по документам можно использовать и </a:t>
            </a:r>
            <a:r>
              <a:rPr lang="ru-RU" b="0" i="0" dirty="0" err="1">
                <a:solidFill>
                  <a:schemeClr val="accent1">
                    <a:lumMod val="75000"/>
                  </a:schemeClr>
                </a:solidFill>
                <a:effectLst/>
                <a:latin typeface="-apple-system"/>
              </a:rPr>
              <a:t>эмбеддинги</a:t>
            </a:r>
            <a:r>
              <a:rPr lang="ru-RU" b="0" i="0" dirty="0">
                <a:solidFill>
                  <a:schemeClr val="accent1">
                    <a:lumMod val="75000"/>
                  </a:schemeClr>
                </a:solidFill>
                <a:effectLst/>
                <a:latin typeface="-apple-system"/>
              </a:rPr>
              <a:t> нейронных сетей, в которых закодирован "смысл" высказываний. Но для данной задачи лучше подойдут векторные базы данных. Разумеется, современные поисковые СУБД предлагают значительно более широкий функционал. Наиболее популярны такие решения как </a:t>
            </a:r>
            <a:r>
              <a:rPr lang="ru-RU" b="0" i="0" dirty="0" err="1">
                <a:solidFill>
                  <a:schemeClr val="accent1">
                    <a:lumMod val="75000"/>
                  </a:schemeClr>
                </a:solidFill>
                <a:effectLst/>
                <a:latin typeface="-apple-system"/>
              </a:rPr>
              <a:t>Elasticsearch</a:t>
            </a:r>
            <a:r>
              <a:rPr lang="ru-RU" b="0" i="0" dirty="0">
                <a:solidFill>
                  <a:schemeClr val="accent1">
                    <a:lumMod val="75000"/>
                  </a:schemeClr>
                </a:solidFill>
                <a:effectLst/>
                <a:latin typeface="-apple-system"/>
              </a:rPr>
              <a:t> (и его версия - </a:t>
            </a:r>
            <a:r>
              <a:rPr lang="ru-RU" b="0" i="0" dirty="0" err="1">
                <a:solidFill>
                  <a:schemeClr val="accent1">
                    <a:lumMod val="75000"/>
                  </a:schemeClr>
                </a:solidFill>
                <a:effectLst/>
                <a:latin typeface="-apple-system"/>
              </a:rPr>
              <a:t>OpenSearch</a:t>
            </a:r>
            <a:r>
              <a:rPr lang="ru-RU" b="0" i="0" dirty="0">
                <a:solidFill>
                  <a:schemeClr val="accent1">
                    <a:lumMod val="75000"/>
                  </a:schemeClr>
                </a:solidFill>
                <a:effectLst/>
                <a:latin typeface="-apple-system"/>
              </a:rPr>
              <a:t>), проприетарный </a:t>
            </a:r>
            <a:r>
              <a:rPr lang="ru-RU" b="0" i="0" dirty="0" err="1">
                <a:solidFill>
                  <a:schemeClr val="accent1">
                    <a:lumMod val="75000"/>
                  </a:schemeClr>
                </a:solidFill>
                <a:effectLst/>
                <a:latin typeface="-apple-system"/>
              </a:rPr>
              <a:t>Splunk</a:t>
            </a:r>
            <a:r>
              <a:rPr lang="ru-RU" b="0" i="0" dirty="0">
                <a:solidFill>
                  <a:schemeClr val="accent1">
                    <a:lumMod val="75000"/>
                  </a:schemeClr>
                </a:solidFill>
                <a:effectLst/>
                <a:latin typeface="-apple-system"/>
              </a:rPr>
              <a:t>.</a:t>
            </a:r>
          </a:p>
        </p:txBody>
      </p:sp>
      <p:pic>
        <p:nvPicPr>
          <p:cNvPr id="10" name="Рисунок 9">
            <a:extLst>
              <a:ext uri="{FF2B5EF4-FFF2-40B4-BE49-F238E27FC236}">
                <a16:creationId xmlns:a16="http://schemas.microsoft.com/office/drawing/2014/main" id="{57944F8A-8F02-FF27-D215-CB08905DBBB5}"/>
              </a:ext>
            </a:extLst>
          </p:cNvPr>
          <p:cNvPicPr>
            <a:picLocks noChangeAspect="1"/>
          </p:cNvPicPr>
          <p:nvPr/>
        </p:nvPicPr>
        <p:blipFill>
          <a:blip r:embed="rId4"/>
          <a:stretch>
            <a:fillRect/>
          </a:stretch>
        </p:blipFill>
        <p:spPr>
          <a:xfrm>
            <a:off x="1922281" y="2410850"/>
            <a:ext cx="8059568" cy="3131579"/>
          </a:xfrm>
          <a:prstGeom prst="rect">
            <a:avLst/>
          </a:prstGeom>
        </p:spPr>
      </p:pic>
    </p:spTree>
    <p:extLst>
      <p:ext uri="{BB962C8B-B14F-4D97-AF65-F5344CB8AC3E}">
        <p14:creationId xmlns:p14="http://schemas.microsoft.com/office/powerpoint/2010/main" val="1853824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BDD064B-4B11-3255-E7C9-DBDF85CA60C1}"/>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A2109BCE-BBC0-DB83-6659-8ECF9070FAD9}"/>
              </a:ext>
            </a:extLst>
          </p:cNvPr>
          <p:cNvPicPr>
            <a:picLocks noChangeAspect="1"/>
          </p:cNvPicPr>
          <p:nvPr/>
        </p:nvPicPr>
        <p:blipFill>
          <a:blip r:embed="rId3"/>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4232490B-86D2-F94D-66F8-13D8EB1CCCA5}"/>
              </a:ext>
            </a:extLst>
          </p:cNvPr>
          <p:cNvSpPr/>
          <p:nvPr/>
        </p:nvSpPr>
        <p:spPr>
          <a:xfrm>
            <a:off x="11791950" y="6438900"/>
            <a:ext cx="298450" cy="183573"/>
          </a:xfrm>
          <a:prstGeom prst="rect">
            <a:avLst/>
          </a:prstGeom>
          <a:noFill/>
          <a:ln/>
        </p:spPr>
        <p:txBody>
          <a:bodyPr wrap="square" lIns="0" tIns="0" rIns="0" bIns="0" rtlCol="0" anchor="t"/>
          <a:lstStyle/>
          <a:p>
            <a:pPr defTabSz="609630">
              <a:lnSpc>
                <a:spcPts val="1450"/>
              </a:lnSpc>
            </a:pPr>
            <a:r>
              <a:rPr lang="ru-RU" sz="1225" dirty="0">
                <a:solidFill>
                  <a:srgbClr val="8B8787"/>
                </a:solidFill>
                <a:latin typeface="Calibri" panose="020F0502020204030204"/>
                <a:ea typeface="SB Sans Display Light" pitchFamily="34" charset="-122"/>
              </a:rPr>
              <a:t>14</a:t>
            </a: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F8845D37-03BE-203D-3E17-17F92826DEC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D3A0DC04-C820-A981-057E-0AFDB0F57FBA}"/>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61174057-2377-2800-539D-0B5C99E6588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E1397013-FF5C-EA15-288A-1FB42E928516}"/>
              </a:ext>
            </a:extLst>
          </p:cNvPr>
          <p:cNvSpPr/>
          <p:nvPr/>
        </p:nvSpPr>
        <p:spPr>
          <a:xfrm>
            <a:off x="2398007" y="146338"/>
            <a:ext cx="6981117"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Объектно-ориентированные базы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E91A0BE4-06AA-A151-2AE6-28F79B04E77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TextBox 13">
            <a:extLst>
              <a:ext uri="{FF2B5EF4-FFF2-40B4-BE49-F238E27FC236}">
                <a16:creationId xmlns:a16="http://schemas.microsoft.com/office/drawing/2014/main" id="{335D4231-11D9-CC5C-E4F8-7E3FD5511B66}"/>
              </a:ext>
            </a:extLst>
          </p:cNvPr>
          <p:cNvSpPr txBox="1"/>
          <p:nvPr/>
        </p:nvSpPr>
        <p:spPr>
          <a:xfrm>
            <a:off x="47449" y="327313"/>
            <a:ext cx="11929533" cy="2372444"/>
          </a:xfrm>
          <a:prstGeom prst="rect">
            <a:avLst/>
          </a:prstGeom>
          <a:noFill/>
        </p:spPr>
        <p:txBody>
          <a:bodyPr wrap="square">
            <a:spAutoFit/>
          </a:bodyPr>
          <a:lstStyle/>
          <a:p>
            <a:pPr algn="just">
              <a:spcBef>
                <a:spcPts val="2400"/>
              </a:spcBef>
              <a:spcAft>
                <a:spcPts val="450"/>
              </a:spcAft>
            </a:pPr>
            <a:r>
              <a:rPr lang="ru-RU" b="0" i="0" dirty="0">
                <a:solidFill>
                  <a:schemeClr val="accent1">
                    <a:lumMod val="75000"/>
                  </a:schemeClr>
                </a:solidFill>
                <a:effectLst/>
                <a:latin typeface="-apple-system"/>
              </a:rPr>
              <a:t>Объектно-ориентированные базы данных представляют собой базы данных, в где информация представлена в виде объектов, как в объектно-ориентированных языках программирования. Объектно-ориентированные базы данных появились как способ нативной коммуникации кода написанного с использованием объектно-ориентированных языков с базой данных.</a:t>
            </a:r>
          </a:p>
          <a:p>
            <a:pPr algn="l"/>
            <a:r>
              <a:rPr lang="ru-RU" b="0" i="0" dirty="0">
                <a:solidFill>
                  <a:schemeClr val="accent1">
                    <a:lumMod val="75000"/>
                  </a:schemeClr>
                </a:solidFill>
                <a:effectLst/>
                <a:latin typeface="-apple-system"/>
              </a:rPr>
              <a:t>Объектно-ориентированные базы данных обладают следующими преимуществами: </a:t>
            </a:r>
          </a:p>
          <a:p>
            <a:pPr algn="l"/>
            <a:r>
              <a:rPr lang="ru-RU" b="0" i="0" dirty="0">
                <a:solidFill>
                  <a:schemeClr val="accent1">
                    <a:lumMod val="75000"/>
                  </a:schemeClr>
                </a:solidFill>
                <a:effectLst/>
                <a:latin typeface="-apple-system"/>
              </a:rPr>
              <a:t>- нет проблемы несоответствия модели данных в </a:t>
            </a:r>
            <a:r>
              <a:rPr lang="ru-RU" b="0" i="0" dirty="0" err="1">
                <a:solidFill>
                  <a:schemeClr val="accent1">
                    <a:lumMod val="75000"/>
                  </a:schemeClr>
                </a:solidFill>
                <a:effectLst/>
                <a:latin typeface="-apple-system"/>
              </a:rPr>
              <a:t>бд</a:t>
            </a:r>
            <a:r>
              <a:rPr lang="ru-RU" b="0" i="0" dirty="0">
                <a:solidFill>
                  <a:schemeClr val="accent1">
                    <a:lumMod val="75000"/>
                  </a:schemeClr>
                </a:solidFill>
                <a:effectLst/>
                <a:latin typeface="-apple-system"/>
              </a:rPr>
              <a:t> и приложении, так как в БД они сохраняются в том же виде.</a:t>
            </a:r>
          </a:p>
          <a:p>
            <a:pPr algn="l"/>
            <a:r>
              <a:rPr lang="ru-RU" b="0" i="0" dirty="0">
                <a:solidFill>
                  <a:schemeClr val="accent1">
                    <a:lumMod val="75000"/>
                  </a:schemeClr>
                </a:solidFill>
                <a:effectLst/>
                <a:latin typeface="-apple-system"/>
              </a:rPr>
              <a:t>- не нужно отдельно поддерживать модель данных на стороне базы данных.</a:t>
            </a:r>
          </a:p>
          <a:p>
            <a:pPr algn="l"/>
            <a:r>
              <a:rPr lang="ru-RU" b="0" i="0" dirty="0">
                <a:solidFill>
                  <a:schemeClr val="accent1">
                    <a:lumMod val="75000"/>
                  </a:schemeClr>
                </a:solidFill>
                <a:effectLst/>
                <a:latin typeface="-apple-system"/>
              </a:rPr>
              <a:t>- все объекты на уровне источника строго типизированы.</a:t>
            </a:r>
          </a:p>
        </p:txBody>
      </p:sp>
      <p:pic>
        <p:nvPicPr>
          <p:cNvPr id="7" name="Рисунок 6">
            <a:extLst>
              <a:ext uri="{FF2B5EF4-FFF2-40B4-BE49-F238E27FC236}">
                <a16:creationId xmlns:a16="http://schemas.microsoft.com/office/drawing/2014/main" id="{CCBD0B5A-1123-AFBE-BEEE-51BFCD36DD38}"/>
              </a:ext>
            </a:extLst>
          </p:cNvPr>
          <p:cNvPicPr>
            <a:picLocks noChangeAspect="1"/>
          </p:cNvPicPr>
          <p:nvPr/>
        </p:nvPicPr>
        <p:blipFill>
          <a:blip r:embed="rId4"/>
          <a:stretch>
            <a:fillRect/>
          </a:stretch>
        </p:blipFill>
        <p:spPr>
          <a:xfrm>
            <a:off x="3495675" y="2880732"/>
            <a:ext cx="8696325" cy="3971925"/>
          </a:xfrm>
          <a:prstGeom prst="rect">
            <a:avLst/>
          </a:prstGeom>
        </p:spPr>
      </p:pic>
      <p:sp>
        <p:nvSpPr>
          <p:cNvPr id="12" name="TextBox 11">
            <a:extLst>
              <a:ext uri="{FF2B5EF4-FFF2-40B4-BE49-F238E27FC236}">
                <a16:creationId xmlns:a16="http://schemas.microsoft.com/office/drawing/2014/main" id="{70C3A9B2-8B82-0345-CD93-90FE737A3530}"/>
              </a:ext>
            </a:extLst>
          </p:cNvPr>
          <p:cNvSpPr txBox="1"/>
          <p:nvPr/>
        </p:nvSpPr>
        <p:spPr>
          <a:xfrm>
            <a:off x="0" y="3968700"/>
            <a:ext cx="4521200" cy="646331"/>
          </a:xfrm>
          <a:prstGeom prst="rect">
            <a:avLst/>
          </a:prstGeom>
          <a:noFill/>
        </p:spPr>
        <p:txBody>
          <a:bodyPr wrap="square">
            <a:spAutoFit/>
          </a:bodyPr>
          <a:lstStyle/>
          <a:p>
            <a:r>
              <a:rPr lang="ru-RU" b="0" i="0" dirty="0">
                <a:solidFill>
                  <a:schemeClr val="accent1">
                    <a:lumMod val="75000"/>
                  </a:schemeClr>
                </a:solidFill>
                <a:effectLst/>
                <a:latin typeface="-apple-system"/>
              </a:rPr>
              <a:t>Сравнение объектно-ориентированной и реляционной СУБД</a:t>
            </a:r>
            <a:endParaRPr lang="ru-RU" dirty="0">
              <a:solidFill>
                <a:schemeClr val="accent1">
                  <a:lumMod val="75000"/>
                </a:schemeClr>
              </a:solidFill>
            </a:endParaRPr>
          </a:p>
        </p:txBody>
      </p:sp>
    </p:spTree>
    <p:extLst>
      <p:ext uri="{BB962C8B-B14F-4D97-AF65-F5344CB8AC3E}">
        <p14:creationId xmlns:p14="http://schemas.microsoft.com/office/powerpoint/2010/main" val="1090408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144F53D-179F-8907-7983-97D13C2C77A0}"/>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E059773F-2DEF-24E5-826F-A79C525C04EF}"/>
              </a:ext>
            </a:extLst>
          </p:cNvPr>
          <p:cNvPicPr>
            <a:picLocks noChangeAspect="1"/>
          </p:cNvPicPr>
          <p:nvPr/>
        </p:nvPicPr>
        <p:blipFill>
          <a:blip r:embed="rId3"/>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22994853-DE17-ACB6-E7DD-D092BD069939}"/>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BBDD6404-3C9B-BBCF-28C9-6E1B360EFE87}"/>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56A81AC5-DEB5-1506-276E-B323D27045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5BD777C4-6AA5-A513-A64C-8E059959FE81}"/>
              </a:ext>
            </a:extLst>
          </p:cNvPr>
          <p:cNvSpPr/>
          <p:nvPr/>
        </p:nvSpPr>
        <p:spPr>
          <a:xfrm>
            <a:off x="2398007" y="146338"/>
            <a:ext cx="6981117" cy="361951"/>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Пример объектно-ориентированной модели</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295E5898-CBED-E5B1-74A5-7E65DC4D6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Рисунок 7">
            <a:extLst>
              <a:ext uri="{FF2B5EF4-FFF2-40B4-BE49-F238E27FC236}">
                <a16:creationId xmlns:a16="http://schemas.microsoft.com/office/drawing/2014/main" id="{2D9FF1D6-4710-1BC6-F2E3-B60ACC4FE126}"/>
              </a:ext>
            </a:extLst>
          </p:cNvPr>
          <p:cNvPicPr>
            <a:picLocks noChangeAspect="1"/>
          </p:cNvPicPr>
          <p:nvPr/>
        </p:nvPicPr>
        <p:blipFill>
          <a:blip r:embed="rId4"/>
          <a:stretch>
            <a:fillRect/>
          </a:stretch>
        </p:blipFill>
        <p:spPr>
          <a:xfrm>
            <a:off x="2210345" y="864707"/>
            <a:ext cx="7356440" cy="5400625"/>
          </a:xfrm>
          <a:prstGeom prst="rect">
            <a:avLst/>
          </a:prstGeom>
        </p:spPr>
      </p:pic>
      <p:sp>
        <p:nvSpPr>
          <p:cNvPr id="15" name="TextBox 14">
            <a:extLst>
              <a:ext uri="{FF2B5EF4-FFF2-40B4-BE49-F238E27FC236}">
                <a16:creationId xmlns:a16="http://schemas.microsoft.com/office/drawing/2014/main" id="{79F970DB-041A-B334-0746-6D3261CB6D86}"/>
              </a:ext>
            </a:extLst>
          </p:cNvPr>
          <p:cNvSpPr txBox="1"/>
          <p:nvPr/>
        </p:nvSpPr>
        <p:spPr>
          <a:xfrm>
            <a:off x="0" y="6115734"/>
            <a:ext cx="6096000" cy="646331"/>
          </a:xfrm>
          <a:prstGeom prst="rect">
            <a:avLst/>
          </a:prstGeom>
          <a:noFill/>
        </p:spPr>
        <p:txBody>
          <a:bodyPr wrap="square">
            <a:spAutoFit/>
          </a:bodyPr>
          <a:lstStyle/>
          <a:p>
            <a:r>
              <a:rPr lang="ru-RU" b="0" i="0" dirty="0">
                <a:solidFill>
                  <a:schemeClr val="accent1">
                    <a:lumMod val="75000"/>
                  </a:schemeClr>
                </a:solidFill>
                <a:effectLst/>
                <a:latin typeface="-apple-system"/>
              </a:rPr>
              <a:t>Наиболее известной объектно-ориентированной СУБД является Db4o</a:t>
            </a:r>
            <a:endParaRPr lang="ru-RU" dirty="0">
              <a:solidFill>
                <a:schemeClr val="accent1">
                  <a:lumMod val="75000"/>
                </a:schemeClr>
              </a:solidFill>
            </a:endParaRPr>
          </a:p>
        </p:txBody>
      </p:sp>
    </p:spTree>
    <p:extLst>
      <p:ext uri="{BB962C8B-B14F-4D97-AF65-F5344CB8AC3E}">
        <p14:creationId xmlns:p14="http://schemas.microsoft.com/office/powerpoint/2010/main" val="430869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DD8328E-D844-B52E-36A9-747E14F4219F}"/>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95C80752-F909-2D6A-4EB6-004BC902C2F5}"/>
              </a:ext>
            </a:extLst>
          </p:cNvPr>
          <p:cNvPicPr>
            <a:picLocks noChangeAspect="1"/>
          </p:cNvPicPr>
          <p:nvPr/>
        </p:nvPicPr>
        <p:blipFill>
          <a:blip r:embed="rId3"/>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974A1B09-8854-1BFD-A485-793312EA2836}"/>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E33FF746-1077-639D-FD8E-9888E64EFD15}"/>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C2836F62-614E-3467-40DE-554C438AB7A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848AE8A2-C4CE-7B37-6BF5-79987A8CFC94}"/>
              </a:ext>
            </a:extLst>
          </p:cNvPr>
          <p:cNvSpPr/>
          <p:nvPr/>
        </p:nvSpPr>
        <p:spPr>
          <a:xfrm>
            <a:off x="2398007" y="146338"/>
            <a:ext cx="6981117" cy="361951"/>
          </a:xfrm>
          <a:prstGeom prst="rect">
            <a:avLst/>
          </a:prstGeom>
          <a:noFill/>
          <a:ln/>
        </p:spPr>
        <p:txBody>
          <a:bodyPr wrap="square" lIns="0" tIns="0" rIns="0" bIns="0" rtlCol="0" anchor="t"/>
          <a:lstStyle/>
          <a:p>
            <a:pPr algn="ctr">
              <a:lnSpc>
                <a:spcPts val="1549"/>
              </a:lnSpc>
            </a:pPr>
            <a:r>
              <a:rPr lang="en-US"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Wide Column Stores</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671A8CEF-F640-C315-98BA-E0AF9C00804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TextBox 6">
            <a:extLst>
              <a:ext uri="{FF2B5EF4-FFF2-40B4-BE49-F238E27FC236}">
                <a16:creationId xmlns:a16="http://schemas.microsoft.com/office/drawing/2014/main" id="{2C0288DE-201B-47BC-0983-E64724998AEF}"/>
              </a:ext>
            </a:extLst>
          </p:cNvPr>
          <p:cNvSpPr txBox="1"/>
          <p:nvPr/>
        </p:nvSpPr>
        <p:spPr>
          <a:xfrm>
            <a:off x="101600" y="1032727"/>
            <a:ext cx="12090400" cy="5170646"/>
          </a:xfrm>
          <a:prstGeom prst="rect">
            <a:avLst/>
          </a:prstGeom>
          <a:noFill/>
        </p:spPr>
        <p:txBody>
          <a:bodyPr wrap="square">
            <a:spAutoFit/>
          </a:bodyPr>
          <a:lstStyle/>
          <a:p>
            <a:pPr algn="l">
              <a:spcBef>
                <a:spcPts val="900"/>
              </a:spcBef>
            </a:pPr>
            <a:r>
              <a:rPr lang="ru-RU" b="0" i="0" dirty="0">
                <a:solidFill>
                  <a:srgbClr val="2F5597"/>
                </a:solidFill>
                <a:effectLst/>
                <a:latin typeface="-apple-system"/>
              </a:rPr>
              <a:t>Wide </a:t>
            </a:r>
            <a:r>
              <a:rPr lang="ru-RU" b="0" i="0" dirty="0" err="1">
                <a:solidFill>
                  <a:srgbClr val="2F5597"/>
                </a:solidFill>
                <a:effectLst/>
                <a:latin typeface="-apple-system"/>
              </a:rPr>
              <a:t>Column</a:t>
            </a:r>
            <a:r>
              <a:rPr lang="ru-RU" b="0" i="0" dirty="0">
                <a:solidFill>
                  <a:srgbClr val="2F5597"/>
                </a:solidFill>
                <a:effectLst/>
                <a:latin typeface="-apple-system"/>
              </a:rPr>
              <a:t> Stores (расширяемые хранилища записей) — это база данных </a:t>
            </a:r>
            <a:r>
              <a:rPr lang="ru-RU" b="0" i="0" dirty="0" err="1">
                <a:solidFill>
                  <a:srgbClr val="2F5597"/>
                </a:solidFill>
                <a:effectLst/>
                <a:latin typeface="-apple-system"/>
              </a:rPr>
              <a:t>NoSQL</a:t>
            </a:r>
            <a:r>
              <a:rPr lang="ru-RU" b="0" i="0" dirty="0">
                <a:solidFill>
                  <a:srgbClr val="2F5597"/>
                </a:solidFill>
                <a:effectLst/>
                <a:latin typeface="-apple-system"/>
              </a:rPr>
              <a:t>, в которой хранение данных организовано в виде гибких столбцов, которые можно распределить по нескольким серверам или узлам базы данных, используя многомерное сопоставление для ссылки на данные по столбцам, строкам и отметкам времени.</a:t>
            </a:r>
          </a:p>
          <a:p>
            <a:pPr algn="l">
              <a:spcBef>
                <a:spcPts val="1800"/>
              </a:spcBef>
            </a:pPr>
            <a:r>
              <a:rPr lang="ru-RU" b="0" i="0" dirty="0">
                <a:solidFill>
                  <a:srgbClr val="2F5597"/>
                </a:solidFill>
                <a:effectLst/>
                <a:latin typeface="-apple-system"/>
              </a:rPr>
              <a:t>Преимущества Wide </a:t>
            </a:r>
            <a:r>
              <a:rPr lang="ru-RU" b="0" i="0" dirty="0" err="1">
                <a:solidFill>
                  <a:srgbClr val="2F5597"/>
                </a:solidFill>
                <a:effectLst/>
                <a:latin typeface="-apple-system"/>
              </a:rPr>
              <a:t>Column</a:t>
            </a:r>
            <a:r>
              <a:rPr lang="ru-RU" b="0" i="0" dirty="0">
                <a:solidFill>
                  <a:srgbClr val="2F5597"/>
                </a:solidFill>
                <a:effectLst/>
                <a:latin typeface="-apple-system"/>
              </a:rPr>
              <a:t> Stores баз данных включают скорость выполнения запросов, масштабируемость и гибкую модель данных.</a:t>
            </a:r>
          </a:p>
          <a:p>
            <a:pPr algn="l">
              <a:spcBef>
                <a:spcPts val="1800"/>
              </a:spcBef>
            </a:pPr>
            <a:r>
              <a:rPr lang="ru-RU" b="0" i="0" dirty="0">
                <a:solidFill>
                  <a:srgbClr val="2F5597"/>
                </a:solidFill>
                <a:effectLst/>
                <a:latin typeface="-apple-system"/>
              </a:rPr>
              <a:t>Отличием от реляционных баз данных является следующее.</a:t>
            </a:r>
          </a:p>
          <a:p>
            <a:pPr algn="l">
              <a:spcBef>
                <a:spcPts val="1800"/>
              </a:spcBef>
            </a:pPr>
            <a:r>
              <a:rPr lang="ru-RU" b="0" i="0" dirty="0">
                <a:solidFill>
                  <a:srgbClr val="2F5597"/>
                </a:solidFill>
                <a:effectLst/>
                <a:latin typeface="-apple-system"/>
              </a:rPr>
              <a:t>Система управления реляционными базами данных хранит данные в таблице со строками, которые охватывают несколько столбцов. Если для одной строки требуется дополнительный столбец, этот столбец должен быть добавлен ко всей таблице со значениями NULL или по умолчанию для всех остальных строк. Если вам нужно запросить в этой таблице СУБД значение, которое не проиндексировано, сканирование таблицы для поиска этих значений будет очень медленным.</a:t>
            </a:r>
          </a:p>
          <a:p>
            <a:pPr algn="l">
              <a:spcBef>
                <a:spcPts val="1800"/>
              </a:spcBef>
            </a:pPr>
            <a:r>
              <a:rPr lang="ru-RU" b="0" i="0" dirty="0">
                <a:solidFill>
                  <a:srgbClr val="2F5597"/>
                </a:solidFill>
                <a:effectLst/>
                <a:latin typeface="-apple-system"/>
              </a:rPr>
              <a:t>Wide </a:t>
            </a:r>
            <a:r>
              <a:rPr lang="ru-RU" b="0" i="0" dirty="0" err="1">
                <a:solidFill>
                  <a:srgbClr val="2F5597"/>
                </a:solidFill>
                <a:effectLst/>
                <a:latin typeface="-apple-system"/>
              </a:rPr>
              <a:t>Column</a:t>
            </a:r>
            <a:r>
              <a:rPr lang="ru-RU" b="0" i="0" dirty="0">
                <a:solidFill>
                  <a:srgbClr val="2F5597"/>
                </a:solidFill>
                <a:effectLst/>
                <a:latin typeface="-apple-system"/>
              </a:rPr>
              <a:t> СУБД имеют концепцию строк как и реляционные базы данных, но чтение или запись строки данных состоит из чтения или записи отдельных столбцов. Столбец записывается только в том случае, если для него есть элемент данных. На каждый элемент данных можно ссылаться по ключу строки, запрос значения оптимизирован так же, как запрос индекса в СУБД.</a:t>
            </a:r>
          </a:p>
        </p:txBody>
      </p:sp>
    </p:spTree>
    <p:extLst>
      <p:ext uri="{BB962C8B-B14F-4D97-AF65-F5344CB8AC3E}">
        <p14:creationId xmlns:p14="http://schemas.microsoft.com/office/powerpoint/2010/main" val="221997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E9ABF40-B210-08A1-5E41-4A8612BE9B65}"/>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C57E7F9C-0D93-3DB6-A2E8-E66864228E36}"/>
              </a:ext>
            </a:extLst>
          </p:cNvPr>
          <p:cNvPicPr>
            <a:picLocks noChangeAspect="1"/>
          </p:cNvPicPr>
          <p:nvPr/>
        </p:nvPicPr>
        <p:blipFill>
          <a:blip r:embed="rId3"/>
          <a:srcRect/>
          <a:stretch/>
        </p:blipFill>
        <p:spPr>
          <a:xfrm>
            <a:off x="0" y="3725509"/>
            <a:ext cx="7177147" cy="3162647"/>
          </a:xfrm>
          <a:prstGeom prst="rect">
            <a:avLst/>
          </a:prstGeom>
        </p:spPr>
      </p:pic>
      <p:pic>
        <p:nvPicPr>
          <p:cNvPr id="3" name="Object 2" descr="preencoded.png">
            <a:extLst>
              <a:ext uri="{FF2B5EF4-FFF2-40B4-BE49-F238E27FC236}">
                <a16:creationId xmlns:a16="http://schemas.microsoft.com/office/drawing/2014/main" id="{0CA2934F-9C11-4F0A-7FA4-5DA19626E326}"/>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B7BE4AF9-E7F9-AE06-4800-A925ECB91A37}"/>
              </a:ext>
            </a:extLst>
          </p:cNvPr>
          <p:cNvSpPr/>
          <p:nvPr/>
        </p:nvSpPr>
        <p:spPr>
          <a:xfrm>
            <a:off x="11791950" y="6438900"/>
            <a:ext cx="107950" cy="196850"/>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pic>
        <p:nvPicPr>
          <p:cNvPr id="6" name="Рисунок 5">
            <a:extLst>
              <a:ext uri="{FF2B5EF4-FFF2-40B4-BE49-F238E27FC236}">
                <a16:creationId xmlns:a16="http://schemas.microsoft.com/office/drawing/2014/main" id="{64BB8663-D1B7-FA3A-D5C1-4BBE3B267186}"/>
              </a:ext>
            </a:extLst>
          </p:cNvPr>
          <p:cNvPicPr>
            <a:picLocks noChangeAspect="1"/>
          </p:cNvPicPr>
          <p:nvPr/>
        </p:nvPicPr>
        <p:blipFill>
          <a:blip r:embed="rId5"/>
          <a:stretch>
            <a:fillRect/>
          </a:stretch>
        </p:blipFill>
        <p:spPr>
          <a:xfrm>
            <a:off x="2368548" y="217518"/>
            <a:ext cx="7477125" cy="4752975"/>
          </a:xfrm>
          <a:prstGeom prst="rect">
            <a:avLst/>
          </a:prstGeom>
        </p:spPr>
      </p:pic>
      <p:sp>
        <p:nvSpPr>
          <p:cNvPr id="8" name="TextBox 7">
            <a:extLst>
              <a:ext uri="{FF2B5EF4-FFF2-40B4-BE49-F238E27FC236}">
                <a16:creationId xmlns:a16="http://schemas.microsoft.com/office/drawing/2014/main" id="{6E3BE1A7-9E48-63BF-1E7E-3EB4CA375738}"/>
              </a:ext>
            </a:extLst>
          </p:cNvPr>
          <p:cNvSpPr txBox="1"/>
          <p:nvPr/>
        </p:nvSpPr>
        <p:spPr>
          <a:xfrm>
            <a:off x="3924673" y="5348202"/>
            <a:ext cx="4342653" cy="1200329"/>
          </a:xfrm>
          <a:prstGeom prst="rect">
            <a:avLst/>
          </a:prstGeom>
          <a:noFill/>
        </p:spPr>
        <p:txBody>
          <a:bodyPr wrap="square">
            <a:spAutoFit/>
          </a:bodyPr>
          <a:lstStyle/>
          <a:p>
            <a:r>
              <a:rPr lang="ru-RU" b="1" dirty="0">
                <a:solidFill>
                  <a:srgbClr val="0070C0"/>
                </a:solidFill>
              </a:rPr>
              <a:t>Лекции 16 часов.</a:t>
            </a:r>
          </a:p>
          <a:p>
            <a:r>
              <a:rPr lang="ru-RU" b="1" dirty="0">
                <a:solidFill>
                  <a:srgbClr val="0070C0"/>
                </a:solidFill>
              </a:rPr>
              <a:t>Обязательное посещение всех лекций</a:t>
            </a:r>
            <a:r>
              <a:rPr lang="ru-RU" dirty="0">
                <a:solidFill>
                  <a:srgbClr val="0070C0"/>
                </a:solidFill>
              </a:rPr>
              <a:t>.</a:t>
            </a:r>
          </a:p>
          <a:p>
            <a:r>
              <a:rPr lang="ru-RU" b="1" dirty="0">
                <a:solidFill>
                  <a:srgbClr val="0070C0"/>
                </a:solidFill>
              </a:rPr>
              <a:t>В тестах в рамках мероприятий текущего контроля вопросы из лекций</a:t>
            </a:r>
            <a:r>
              <a:rPr lang="ru-RU" dirty="0">
                <a:solidFill>
                  <a:srgbClr val="0070C0"/>
                </a:solidFill>
              </a:rPr>
              <a:t>.</a:t>
            </a:r>
          </a:p>
        </p:txBody>
      </p:sp>
    </p:spTree>
    <p:extLst>
      <p:ext uri="{BB962C8B-B14F-4D97-AF65-F5344CB8AC3E}">
        <p14:creationId xmlns:p14="http://schemas.microsoft.com/office/powerpoint/2010/main" val="166236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AB82F95-CAEC-62E6-F62B-C1EBC0225DC5}"/>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5F4BB142-BB4B-2E2F-4F5D-72AA203E8FA5}"/>
              </a:ext>
            </a:extLst>
          </p:cNvPr>
          <p:cNvPicPr>
            <a:picLocks noChangeAspect="1"/>
          </p:cNvPicPr>
          <p:nvPr/>
        </p:nvPicPr>
        <p:blipFill>
          <a:blip r:embed="rId3"/>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292C13B8-0B40-FDC6-2ABE-B821DBF62F7C}"/>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46C8F5C2-83B8-E41C-DB39-10D39EED9E1D}"/>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74E74FED-AC3A-AEEB-963E-B346FA3FEE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E7E9E967-8BB0-19AC-1128-B8F597C5730D}"/>
              </a:ext>
            </a:extLst>
          </p:cNvPr>
          <p:cNvSpPr/>
          <p:nvPr/>
        </p:nvSpPr>
        <p:spPr>
          <a:xfrm>
            <a:off x="2398007" y="146338"/>
            <a:ext cx="6981117" cy="361951"/>
          </a:xfrm>
          <a:prstGeom prst="rect">
            <a:avLst/>
          </a:prstGeom>
          <a:noFill/>
          <a:ln/>
        </p:spPr>
        <p:txBody>
          <a:bodyPr wrap="square" lIns="0" tIns="0" rIns="0" bIns="0" rtlCol="0" anchor="t"/>
          <a:lstStyle/>
          <a:p>
            <a:pPr algn="ctr">
              <a:lnSpc>
                <a:spcPts val="1549"/>
              </a:lnSpc>
            </a:pPr>
            <a:r>
              <a:rPr lang="en-US"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Wide Column Stores</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83231BB1-21FE-DFF9-679A-DFFF028153B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8" name="Рисунок 7">
            <a:extLst>
              <a:ext uri="{FF2B5EF4-FFF2-40B4-BE49-F238E27FC236}">
                <a16:creationId xmlns:a16="http://schemas.microsoft.com/office/drawing/2014/main" id="{D7EF0D2E-172E-4DA0-E91C-BC0843908BA7}"/>
              </a:ext>
            </a:extLst>
          </p:cNvPr>
          <p:cNvPicPr>
            <a:picLocks noChangeAspect="1"/>
          </p:cNvPicPr>
          <p:nvPr/>
        </p:nvPicPr>
        <p:blipFill>
          <a:blip r:embed="rId4"/>
          <a:stretch>
            <a:fillRect/>
          </a:stretch>
        </p:blipFill>
        <p:spPr>
          <a:xfrm>
            <a:off x="2521614" y="349487"/>
            <a:ext cx="6468043" cy="4276095"/>
          </a:xfrm>
          <a:prstGeom prst="rect">
            <a:avLst/>
          </a:prstGeom>
        </p:spPr>
      </p:pic>
      <p:sp>
        <p:nvSpPr>
          <p:cNvPr id="12" name="TextBox 11">
            <a:extLst>
              <a:ext uri="{FF2B5EF4-FFF2-40B4-BE49-F238E27FC236}">
                <a16:creationId xmlns:a16="http://schemas.microsoft.com/office/drawing/2014/main" id="{C9E15EE7-77E0-2D61-8874-B47A7D6BAD94}"/>
              </a:ext>
            </a:extLst>
          </p:cNvPr>
          <p:cNvSpPr txBox="1"/>
          <p:nvPr/>
        </p:nvSpPr>
        <p:spPr>
          <a:xfrm>
            <a:off x="0" y="4611231"/>
            <a:ext cx="12192000" cy="2246769"/>
          </a:xfrm>
          <a:prstGeom prst="rect">
            <a:avLst/>
          </a:prstGeom>
          <a:noFill/>
        </p:spPr>
        <p:txBody>
          <a:bodyPr wrap="square">
            <a:spAutoFit/>
          </a:bodyPr>
          <a:lstStyle/>
          <a:p>
            <a:pPr algn="ctr"/>
            <a:r>
              <a:rPr lang="ru-RU" b="1" dirty="0">
                <a:solidFill>
                  <a:srgbClr val="2F5597"/>
                </a:solidFill>
                <a:effectLst/>
              </a:rPr>
              <a:t>Иллюстрация работы расширяемого хранилища записей </a:t>
            </a:r>
          </a:p>
          <a:p>
            <a:pPr algn="l">
              <a:spcBef>
                <a:spcPts val="2400"/>
              </a:spcBef>
            </a:pPr>
            <a:r>
              <a:rPr lang="ru-RU" b="0" i="0" dirty="0">
                <a:solidFill>
                  <a:srgbClr val="2F5597"/>
                </a:solidFill>
                <a:effectLst/>
                <a:latin typeface="-apple-system"/>
              </a:rPr>
              <a:t>Первая модель столбца - это таблица сущностей/атрибутов/значений. </a:t>
            </a:r>
            <a:br>
              <a:rPr lang="ru-RU" b="0" i="0" dirty="0">
                <a:solidFill>
                  <a:srgbClr val="2F5597"/>
                </a:solidFill>
                <a:effectLst/>
                <a:latin typeface="-apple-system"/>
              </a:rPr>
            </a:br>
            <a:r>
              <a:rPr lang="ru-RU" b="0" i="0" dirty="0">
                <a:solidFill>
                  <a:srgbClr val="2F5597"/>
                </a:solidFill>
                <a:effectLst/>
                <a:latin typeface="-apple-system"/>
              </a:rPr>
              <a:t>Внутри каждого объекта (столбцы) есть таблица значений/атрибутов. </a:t>
            </a:r>
          </a:p>
          <a:p>
            <a:pPr algn="l">
              <a:spcBef>
                <a:spcPts val="1800"/>
              </a:spcBef>
            </a:pPr>
            <a:r>
              <a:rPr lang="ru-RU" b="0" i="0" dirty="0">
                <a:solidFill>
                  <a:srgbClr val="2F5597"/>
                </a:solidFill>
                <a:effectLst/>
                <a:latin typeface="-apple-system"/>
              </a:rPr>
              <a:t>Концепция Wide </a:t>
            </a:r>
            <a:r>
              <a:rPr lang="ru-RU" b="0" i="0" dirty="0" err="1">
                <a:solidFill>
                  <a:srgbClr val="2F5597"/>
                </a:solidFill>
                <a:effectLst/>
                <a:latin typeface="-apple-system"/>
              </a:rPr>
              <a:t>Column</a:t>
            </a:r>
            <a:r>
              <a:rPr lang="ru-RU" b="0" i="0" dirty="0">
                <a:solidFill>
                  <a:srgbClr val="2F5597"/>
                </a:solidFill>
                <a:effectLst/>
                <a:latin typeface="-apple-system"/>
              </a:rPr>
              <a:t> СУБД позволяет строить решения для обработки действительно больших объемов данных.</a:t>
            </a:r>
          </a:p>
          <a:p>
            <a:pPr algn="l">
              <a:spcBef>
                <a:spcPts val="1800"/>
              </a:spcBef>
            </a:pPr>
            <a:r>
              <a:rPr lang="ru-RU" b="0" i="0" dirty="0">
                <a:solidFill>
                  <a:srgbClr val="2F5597"/>
                </a:solidFill>
                <a:effectLst/>
                <a:latin typeface="-apple-system"/>
              </a:rPr>
              <a:t>Наиболее известными реализациями являются СУБД </a:t>
            </a:r>
            <a:r>
              <a:rPr lang="ru-RU" b="0" i="0" dirty="0" err="1">
                <a:solidFill>
                  <a:srgbClr val="2F5597"/>
                </a:solidFill>
                <a:effectLst/>
                <a:latin typeface="-apple-system"/>
              </a:rPr>
              <a:t>Cassandra</a:t>
            </a:r>
            <a:r>
              <a:rPr lang="ru-RU" b="0" i="0" dirty="0">
                <a:solidFill>
                  <a:srgbClr val="2F5597"/>
                </a:solidFill>
                <a:effectLst/>
                <a:latin typeface="-apple-system"/>
              </a:rPr>
              <a:t> и H</a:t>
            </a:r>
            <a:r>
              <a:rPr lang="en-US" b="0" i="0" dirty="0">
                <a:solidFill>
                  <a:srgbClr val="2F5597"/>
                </a:solidFill>
                <a:effectLst/>
                <a:latin typeface="-apple-system"/>
              </a:rPr>
              <a:t>b</a:t>
            </a:r>
            <a:r>
              <a:rPr lang="ru-RU" b="0" i="0" dirty="0" err="1">
                <a:solidFill>
                  <a:srgbClr val="2F5597"/>
                </a:solidFill>
                <a:effectLst/>
                <a:latin typeface="-apple-system"/>
              </a:rPr>
              <a:t>ase</a:t>
            </a:r>
            <a:r>
              <a:rPr lang="ru-RU" b="0" i="0" dirty="0">
                <a:solidFill>
                  <a:srgbClr val="2F5597"/>
                </a:solidFill>
                <a:effectLst/>
                <a:latin typeface="-apple-system"/>
              </a:rPr>
              <a:t>.</a:t>
            </a:r>
          </a:p>
        </p:txBody>
      </p:sp>
    </p:spTree>
    <p:extLst>
      <p:ext uri="{BB962C8B-B14F-4D97-AF65-F5344CB8AC3E}">
        <p14:creationId xmlns:p14="http://schemas.microsoft.com/office/powerpoint/2010/main" val="4141456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3DF2A91-F610-74FF-2401-1FB8B6D15D68}"/>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28DC2D33-F0B7-2D62-52F0-A8AF6F22845D}"/>
              </a:ext>
            </a:extLst>
          </p:cNvPr>
          <p:cNvPicPr>
            <a:picLocks noChangeAspect="1"/>
          </p:cNvPicPr>
          <p:nvPr/>
        </p:nvPicPr>
        <p:blipFill>
          <a:blip r:embed="rId3"/>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5F961410-72E7-9741-65C4-8491BC157894}"/>
              </a:ext>
            </a:extLst>
          </p:cNvPr>
          <p:cNvSpPr/>
          <p:nvPr/>
        </p:nvSpPr>
        <p:spPr>
          <a:xfrm>
            <a:off x="11791950" y="6438900"/>
            <a:ext cx="298450" cy="183573"/>
          </a:xfrm>
          <a:prstGeom prst="rect">
            <a:avLst/>
          </a:prstGeom>
          <a:noFill/>
          <a:ln/>
        </p:spPr>
        <p:txBody>
          <a:bodyPr wrap="square" lIns="0" tIns="0" rIns="0" bIns="0" rtlCol="0" anchor="t"/>
          <a:lstStyle/>
          <a:p>
            <a:pPr defTabSz="609630">
              <a:lnSpc>
                <a:spcPts val="1450"/>
              </a:lnSpc>
            </a:pPr>
            <a:r>
              <a:rPr lang="ru-RU" sz="1225" dirty="0">
                <a:solidFill>
                  <a:srgbClr val="8B8787"/>
                </a:solidFill>
                <a:latin typeface="Calibri" panose="020F0502020204030204"/>
                <a:ea typeface="SB Sans Display Light" pitchFamily="34" charset="-122"/>
              </a:rPr>
              <a:t>14</a:t>
            </a: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D400A936-5891-C5F2-BC61-8E5FF8E636A0}"/>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CFFAA40F-A763-741F-4944-15A93EFAF6EE}"/>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38166CA9-B889-8A8A-6920-B7319E5F353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1736C31D-2980-D427-8C8B-EBBFFD952189}"/>
              </a:ext>
            </a:extLst>
          </p:cNvPr>
          <p:cNvSpPr/>
          <p:nvPr/>
        </p:nvSpPr>
        <p:spPr>
          <a:xfrm>
            <a:off x="1238074" y="145378"/>
            <a:ext cx="9463793" cy="505594"/>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GEO/GIS (пространственные) и специализированные  СУБД</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E38DA4F4-12AC-6733-492F-BFFFEDF88E9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2" name="TextBox 11">
            <a:extLst>
              <a:ext uri="{FF2B5EF4-FFF2-40B4-BE49-F238E27FC236}">
                <a16:creationId xmlns:a16="http://schemas.microsoft.com/office/drawing/2014/main" id="{F77CA13D-F45C-B09B-A365-FF0D07A520F6}"/>
              </a:ext>
            </a:extLst>
          </p:cNvPr>
          <p:cNvSpPr txBox="1"/>
          <p:nvPr/>
        </p:nvSpPr>
        <p:spPr>
          <a:xfrm>
            <a:off x="0" y="346933"/>
            <a:ext cx="8737600" cy="4001095"/>
          </a:xfrm>
          <a:prstGeom prst="rect">
            <a:avLst/>
          </a:prstGeom>
          <a:noFill/>
        </p:spPr>
        <p:txBody>
          <a:bodyPr wrap="square">
            <a:spAutoFit/>
          </a:bodyPr>
          <a:lstStyle/>
          <a:p>
            <a:pPr algn="l">
              <a:spcBef>
                <a:spcPts val="2400"/>
              </a:spcBef>
            </a:pPr>
            <a:r>
              <a:rPr lang="ru-RU" b="0" i="0" dirty="0">
                <a:solidFill>
                  <a:srgbClr val="2F5597"/>
                </a:solidFill>
                <a:effectLst/>
                <a:latin typeface="-apple-system"/>
              </a:rPr>
              <a:t>Если вы создаете картографический сервис, или специализированное приложение использующее данные о локации, будет логично использовать специализированные СУБД под хранение и обработку данных координат. </a:t>
            </a:r>
          </a:p>
          <a:p>
            <a:pPr algn="l">
              <a:spcBef>
                <a:spcPts val="2400"/>
              </a:spcBef>
            </a:pPr>
            <a:r>
              <a:rPr lang="ru-RU" b="0" i="0" dirty="0">
                <a:solidFill>
                  <a:srgbClr val="2F5597"/>
                </a:solidFill>
                <a:effectLst/>
                <a:latin typeface="-apple-system"/>
              </a:rPr>
              <a:t>В отличии от других видов баз данных предназначенных для хранения и обработки числовой и символьной информации, пространственные базы данных обладают возможностями работы с целостными пространственными объектами, объединяющими как традиционные виды данных (описательная часть или атрибутивная), так и геометрические (данные о положении объекта в пространстве).  Пространственные базы данных, позволяют выполнять аналитические запросы, содержащие пространственные операторы для анализа пространственно-логических отношений объектов («пересекается…», «касается…», «содержится в…», «содержит…», «находится на заданном расстоянии от…», «совпадает…» и другие).</a:t>
            </a:r>
            <a:br>
              <a:rPr lang="ru-RU" b="0" i="0" dirty="0">
                <a:solidFill>
                  <a:srgbClr val="2F5597"/>
                </a:solidFill>
                <a:effectLst/>
                <a:latin typeface="-apple-system"/>
              </a:rPr>
            </a:br>
            <a:endParaRPr lang="ru-RU" b="0" i="0" dirty="0">
              <a:solidFill>
                <a:srgbClr val="2F5597"/>
              </a:solidFill>
              <a:effectLst/>
              <a:latin typeface="-apple-system"/>
            </a:endParaRPr>
          </a:p>
        </p:txBody>
      </p:sp>
      <p:pic>
        <p:nvPicPr>
          <p:cNvPr id="7" name="Рисунок 6">
            <a:extLst>
              <a:ext uri="{FF2B5EF4-FFF2-40B4-BE49-F238E27FC236}">
                <a16:creationId xmlns:a16="http://schemas.microsoft.com/office/drawing/2014/main" id="{E65F17FA-3535-5125-EFBF-D33CE4956109}"/>
              </a:ext>
            </a:extLst>
          </p:cNvPr>
          <p:cNvPicPr>
            <a:picLocks noChangeAspect="1"/>
          </p:cNvPicPr>
          <p:nvPr/>
        </p:nvPicPr>
        <p:blipFill>
          <a:blip r:embed="rId4"/>
          <a:stretch>
            <a:fillRect/>
          </a:stretch>
        </p:blipFill>
        <p:spPr>
          <a:xfrm>
            <a:off x="5830356" y="4062076"/>
            <a:ext cx="2847976" cy="2795924"/>
          </a:xfrm>
          <a:prstGeom prst="rect">
            <a:avLst/>
          </a:prstGeom>
        </p:spPr>
      </p:pic>
      <p:pic>
        <p:nvPicPr>
          <p:cNvPr id="8" name="Рисунок 7">
            <a:extLst>
              <a:ext uri="{FF2B5EF4-FFF2-40B4-BE49-F238E27FC236}">
                <a16:creationId xmlns:a16="http://schemas.microsoft.com/office/drawing/2014/main" id="{AFC07969-22E0-29AF-0949-B960426E751C}"/>
              </a:ext>
            </a:extLst>
          </p:cNvPr>
          <p:cNvPicPr>
            <a:picLocks noChangeAspect="1"/>
          </p:cNvPicPr>
          <p:nvPr/>
        </p:nvPicPr>
        <p:blipFill>
          <a:blip r:embed="rId5"/>
          <a:stretch>
            <a:fillRect/>
          </a:stretch>
        </p:blipFill>
        <p:spPr>
          <a:xfrm>
            <a:off x="8678334" y="464336"/>
            <a:ext cx="3513668" cy="6378183"/>
          </a:xfrm>
          <a:prstGeom prst="rect">
            <a:avLst/>
          </a:prstGeom>
        </p:spPr>
      </p:pic>
    </p:spTree>
    <p:extLst>
      <p:ext uri="{BB962C8B-B14F-4D97-AF65-F5344CB8AC3E}">
        <p14:creationId xmlns:p14="http://schemas.microsoft.com/office/powerpoint/2010/main" val="3695290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AB61A94-5AC8-7B66-876B-5EA089875E20}"/>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989127B8-40AB-7E9C-8DA5-499CD8B6747E}"/>
              </a:ext>
            </a:extLst>
          </p:cNvPr>
          <p:cNvPicPr>
            <a:picLocks noChangeAspect="1"/>
          </p:cNvPicPr>
          <p:nvPr/>
        </p:nvPicPr>
        <p:blipFill>
          <a:blip r:embed="rId3"/>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448407EC-BA8F-2AE9-65A9-4467959DA0B0}"/>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AB777CFF-AD21-A41B-8F46-F1BD01278EAA}"/>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77245E81-E2F4-CDBE-F245-C47F298B926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035BC1E0-6F46-CAD1-7727-99EC200E72FA}"/>
              </a:ext>
            </a:extLst>
          </p:cNvPr>
          <p:cNvSpPr/>
          <p:nvPr/>
        </p:nvSpPr>
        <p:spPr>
          <a:xfrm>
            <a:off x="5377706" y="3160716"/>
            <a:ext cx="5994722" cy="505594"/>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Типы СУБД</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A2613E66-5692-D536-4E07-D30038FC712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0" name="Рисунок 9">
            <a:extLst>
              <a:ext uri="{FF2B5EF4-FFF2-40B4-BE49-F238E27FC236}">
                <a16:creationId xmlns:a16="http://schemas.microsoft.com/office/drawing/2014/main" id="{521B8C46-7C08-201B-7572-AC0253F0999C}"/>
              </a:ext>
            </a:extLst>
          </p:cNvPr>
          <p:cNvPicPr>
            <a:picLocks noChangeAspect="1"/>
          </p:cNvPicPr>
          <p:nvPr/>
        </p:nvPicPr>
        <p:blipFill>
          <a:blip r:embed="rId4"/>
          <a:stretch>
            <a:fillRect/>
          </a:stretch>
        </p:blipFill>
        <p:spPr>
          <a:xfrm>
            <a:off x="0" y="0"/>
            <a:ext cx="5312857" cy="6858000"/>
          </a:xfrm>
          <a:prstGeom prst="rect">
            <a:avLst/>
          </a:prstGeom>
        </p:spPr>
      </p:pic>
    </p:spTree>
    <p:extLst>
      <p:ext uri="{BB962C8B-B14F-4D97-AF65-F5344CB8AC3E}">
        <p14:creationId xmlns:p14="http://schemas.microsoft.com/office/powerpoint/2010/main" val="15288722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89A7F9D-A705-83C9-3E38-A6CB567A5B86}"/>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4D564E29-E39C-1C0C-8F97-70E1E2C12748}"/>
              </a:ext>
            </a:extLst>
          </p:cNvPr>
          <p:cNvPicPr>
            <a:picLocks noChangeAspect="1"/>
          </p:cNvPicPr>
          <p:nvPr/>
        </p:nvPicPr>
        <p:blipFill>
          <a:blip r:embed="rId3"/>
          <a:srcRect/>
          <a:stretch/>
        </p:blipFill>
        <p:spPr>
          <a:xfrm>
            <a:off x="5506361" y="2595079"/>
            <a:ext cx="6670930" cy="4233838"/>
          </a:xfrm>
          <a:prstGeom prst="rect">
            <a:avLst/>
          </a:prstGeom>
        </p:spPr>
      </p:pic>
      <p:sp>
        <p:nvSpPr>
          <p:cNvPr id="4" name="Rectangle 2">
            <a:extLst>
              <a:ext uri="{FF2B5EF4-FFF2-40B4-BE49-F238E27FC236}">
                <a16:creationId xmlns:a16="http://schemas.microsoft.com/office/drawing/2014/main" id="{F90A2A9F-82D9-0BF2-D230-DCA4E579D11A}"/>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29E22176-5B6F-2A66-0F08-99F8A84C5574}"/>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03F280DB-90E9-05E5-F0A5-D013D022A5B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446E57D9-F4F6-2CB2-F354-AA608A06BE3C}"/>
              </a:ext>
            </a:extLst>
          </p:cNvPr>
          <p:cNvSpPr/>
          <p:nvPr/>
        </p:nvSpPr>
        <p:spPr>
          <a:xfrm>
            <a:off x="5377706" y="3160716"/>
            <a:ext cx="5994722" cy="505594"/>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Модели данных</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8785D410-C08E-4216-2C3E-9BFF6079024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AutoShape 2">
            <a:extLst>
              <a:ext uri="{FF2B5EF4-FFF2-40B4-BE49-F238E27FC236}">
                <a16:creationId xmlns:a16="http://schemas.microsoft.com/office/drawing/2014/main" id="{9E18E91A-47E0-CD03-C595-4DA7EAFEC2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a:extLst>
              <a:ext uri="{FF2B5EF4-FFF2-40B4-BE49-F238E27FC236}">
                <a16:creationId xmlns:a16="http://schemas.microsoft.com/office/drawing/2014/main" id="{05B8C9A7-CAF6-EA55-37CF-CC5C71455D8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a:extLst>
              <a:ext uri="{FF2B5EF4-FFF2-40B4-BE49-F238E27FC236}">
                <a16:creationId xmlns:a16="http://schemas.microsoft.com/office/drawing/2014/main" id="{A8C76B07-7E50-16C5-896B-C354554DC7C2}"/>
              </a:ext>
            </a:extLst>
          </p:cNvPr>
          <p:cNvPicPr>
            <a:picLocks noChangeAspect="1"/>
          </p:cNvPicPr>
          <p:nvPr/>
        </p:nvPicPr>
        <p:blipFill>
          <a:blip r:embed="rId4"/>
          <a:stretch>
            <a:fillRect/>
          </a:stretch>
        </p:blipFill>
        <p:spPr>
          <a:xfrm>
            <a:off x="14709" y="0"/>
            <a:ext cx="5625895" cy="6828917"/>
          </a:xfrm>
          <a:prstGeom prst="rect">
            <a:avLst/>
          </a:prstGeom>
        </p:spPr>
      </p:pic>
    </p:spTree>
    <p:extLst>
      <p:ext uri="{BB962C8B-B14F-4D97-AF65-F5344CB8AC3E}">
        <p14:creationId xmlns:p14="http://schemas.microsoft.com/office/powerpoint/2010/main" val="1690904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A42ADDF-045F-5F14-12E5-7256E225E2FA}"/>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B114E865-9A8B-C27D-9E2B-4239F58446B4}"/>
              </a:ext>
            </a:extLst>
          </p:cNvPr>
          <p:cNvPicPr>
            <a:picLocks noChangeAspect="1"/>
          </p:cNvPicPr>
          <p:nvPr/>
        </p:nvPicPr>
        <p:blipFill>
          <a:blip r:embed="rId3"/>
          <a:srcRect/>
          <a:stretch/>
        </p:blipFill>
        <p:spPr>
          <a:xfrm>
            <a:off x="5506361" y="2595079"/>
            <a:ext cx="6670930" cy="4233838"/>
          </a:xfrm>
          <a:prstGeom prst="rect">
            <a:avLst/>
          </a:prstGeom>
        </p:spPr>
      </p:pic>
      <p:sp>
        <p:nvSpPr>
          <p:cNvPr id="4" name="Rectangle 2">
            <a:extLst>
              <a:ext uri="{FF2B5EF4-FFF2-40B4-BE49-F238E27FC236}">
                <a16:creationId xmlns:a16="http://schemas.microsoft.com/office/drawing/2014/main" id="{36A840E2-DA1B-73F2-7003-08AC3BB54CAC}"/>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673389DE-8505-8AF6-EFF5-E7133BB813EA}"/>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E3A5F016-9AC8-F5C0-DF19-91F1F5A431F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8AF3E0C5-EF8F-5ECD-8371-FB32487E0956}"/>
              </a:ext>
            </a:extLst>
          </p:cNvPr>
          <p:cNvSpPr/>
          <p:nvPr/>
        </p:nvSpPr>
        <p:spPr>
          <a:xfrm>
            <a:off x="5377706" y="3160716"/>
            <a:ext cx="5994722" cy="505594"/>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Наиболее популярные СУБД</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EAB89E77-CFD5-038D-B29E-04433CF327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AutoShape 2">
            <a:extLst>
              <a:ext uri="{FF2B5EF4-FFF2-40B4-BE49-F238E27FC236}">
                <a16:creationId xmlns:a16="http://schemas.microsoft.com/office/drawing/2014/main" id="{3C24F9E5-552A-B925-9836-66B000048D9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a:extLst>
              <a:ext uri="{FF2B5EF4-FFF2-40B4-BE49-F238E27FC236}">
                <a16:creationId xmlns:a16="http://schemas.microsoft.com/office/drawing/2014/main" id="{DECD6CC0-186B-BB08-1BCD-F8AA3B52598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a:extLst>
              <a:ext uri="{FF2B5EF4-FFF2-40B4-BE49-F238E27FC236}">
                <a16:creationId xmlns:a16="http://schemas.microsoft.com/office/drawing/2014/main" id="{E8F78D52-47AD-47CC-5A8E-211AAC70B424}"/>
              </a:ext>
            </a:extLst>
          </p:cNvPr>
          <p:cNvPicPr>
            <a:picLocks noChangeAspect="1"/>
          </p:cNvPicPr>
          <p:nvPr/>
        </p:nvPicPr>
        <p:blipFill>
          <a:blip r:embed="rId4"/>
          <a:stretch>
            <a:fillRect/>
          </a:stretch>
        </p:blipFill>
        <p:spPr>
          <a:xfrm>
            <a:off x="-3003" y="-29083"/>
            <a:ext cx="5433164" cy="6858000"/>
          </a:xfrm>
          <a:prstGeom prst="rect">
            <a:avLst/>
          </a:prstGeom>
        </p:spPr>
      </p:pic>
    </p:spTree>
    <p:extLst>
      <p:ext uri="{BB962C8B-B14F-4D97-AF65-F5344CB8AC3E}">
        <p14:creationId xmlns:p14="http://schemas.microsoft.com/office/powerpoint/2010/main" val="95524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815F23C-83F6-4BC7-804F-52F5BEB89EF4}"/>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BCA24994-7168-8DD9-31B3-5B932BC90DFE}"/>
              </a:ext>
            </a:extLst>
          </p:cNvPr>
          <p:cNvPicPr>
            <a:picLocks noChangeAspect="1"/>
          </p:cNvPicPr>
          <p:nvPr/>
        </p:nvPicPr>
        <p:blipFill>
          <a:blip r:embed="rId3"/>
          <a:srcRect/>
          <a:stretch/>
        </p:blipFill>
        <p:spPr>
          <a:xfrm>
            <a:off x="5506361" y="2595079"/>
            <a:ext cx="6670930" cy="4233838"/>
          </a:xfrm>
          <a:prstGeom prst="rect">
            <a:avLst/>
          </a:prstGeom>
        </p:spPr>
      </p:pic>
      <p:sp>
        <p:nvSpPr>
          <p:cNvPr id="4" name="Rectangle 2">
            <a:extLst>
              <a:ext uri="{FF2B5EF4-FFF2-40B4-BE49-F238E27FC236}">
                <a16:creationId xmlns:a16="http://schemas.microsoft.com/office/drawing/2014/main" id="{7C612430-A5BD-563A-F9A1-6770EBDC6B3D}"/>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4FC04C84-A8D1-D6FB-7083-0ABCC19B9CBE}"/>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057C3E3B-2F8C-AB11-2540-FBC58C36B2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3" name="Object7">
            <a:extLst>
              <a:ext uri="{FF2B5EF4-FFF2-40B4-BE49-F238E27FC236}">
                <a16:creationId xmlns:a16="http://schemas.microsoft.com/office/drawing/2014/main" id="{AC533C6C-D472-920A-A454-AA5F6B6F7318}"/>
              </a:ext>
            </a:extLst>
          </p:cNvPr>
          <p:cNvSpPr/>
          <p:nvPr/>
        </p:nvSpPr>
        <p:spPr>
          <a:xfrm>
            <a:off x="6440962" y="2919138"/>
            <a:ext cx="5994722" cy="505594"/>
          </a:xfrm>
          <a:prstGeom prst="rect">
            <a:avLst/>
          </a:prstGeom>
          <a:noFill/>
          <a:ln/>
        </p:spPr>
        <p:txBody>
          <a:bodyPr wrap="square" lIns="0" tIns="0" rIns="0" bIns="0" rtlCol="0" anchor="t"/>
          <a:lstStyle/>
          <a:p>
            <a:pPr algn="ctr">
              <a:lnSpc>
                <a:spcPts val="1549"/>
              </a:lnSpc>
            </a:pPr>
            <a:r>
              <a:rPr lang="ru-RU" sz="2800" b="1"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Наиболее популярные СУБД</a:t>
            </a:r>
            <a:endParaRPr lang="en-US" sz="28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
        <p:nvSpPr>
          <p:cNvPr id="5" name="Rectangle 2">
            <a:extLst>
              <a:ext uri="{FF2B5EF4-FFF2-40B4-BE49-F238E27FC236}">
                <a16:creationId xmlns:a16="http://schemas.microsoft.com/office/drawing/2014/main" id="{04DEBC1A-B1A9-118A-2675-47656E277F7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AutoShape 2">
            <a:extLst>
              <a:ext uri="{FF2B5EF4-FFF2-40B4-BE49-F238E27FC236}">
                <a16:creationId xmlns:a16="http://schemas.microsoft.com/office/drawing/2014/main" id="{2470892F-21BB-B35E-C2D9-B416E82899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a:extLst>
              <a:ext uri="{FF2B5EF4-FFF2-40B4-BE49-F238E27FC236}">
                <a16:creationId xmlns:a16="http://schemas.microsoft.com/office/drawing/2014/main" id="{A4975F7B-38FC-BBA3-0A75-88C4BA59C5B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 name="Рисунок 9">
            <a:extLst>
              <a:ext uri="{FF2B5EF4-FFF2-40B4-BE49-F238E27FC236}">
                <a16:creationId xmlns:a16="http://schemas.microsoft.com/office/drawing/2014/main" id="{0CF9E358-A676-EA8D-3A1F-2ACE43337310}"/>
              </a:ext>
            </a:extLst>
          </p:cNvPr>
          <p:cNvPicPr>
            <a:picLocks noChangeAspect="1"/>
          </p:cNvPicPr>
          <p:nvPr/>
        </p:nvPicPr>
        <p:blipFill>
          <a:blip r:embed="rId4"/>
          <a:stretch>
            <a:fillRect/>
          </a:stretch>
        </p:blipFill>
        <p:spPr>
          <a:xfrm>
            <a:off x="121920" y="0"/>
            <a:ext cx="6562725" cy="6705600"/>
          </a:xfrm>
          <a:prstGeom prst="rect">
            <a:avLst/>
          </a:prstGeom>
        </p:spPr>
      </p:pic>
    </p:spTree>
    <p:extLst>
      <p:ext uri="{BB962C8B-B14F-4D97-AF65-F5344CB8AC3E}">
        <p14:creationId xmlns:p14="http://schemas.microsoft.com/office/powerpoint/2010/main" val="2701707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253971-FAD6-3476-F110-DDB2CBC65B35}"/>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AC4C98EF-6680-06FF-2F79-8531032D9F9E}"/>
              </a:ext>
            </a:extLst>
          </p:cNvPr>
          <p:cNvPicPr>
            <a:picLocks noChangeAspect="1"/>
          </p:cNvPicPr>
          <p:nvPr/>
        </p:nvPicPr>
        <p:blipFill>
          <a:blip r:embed="rId3"/>
          <a:srcRect/>
          <a:stretch/>
        </p:blipFill>
        <p:spPr>
          <a:xfrm>
            <a:off x="5506361" y="2595079"/>
            <a:ext cx="6670930" cy="4233838"/>
          </a:xfrm>
          <a:prstGeom prst="rect">
            <a:avLst/>
          </a:prstGeom>
        </p:spPr>
      </p:pic>
      <p:sp>
        <p:nvSpPr>
          <p:cNvPr id="4" name="Rectangle 2">
            <a:extLst>
              <a:ext uri="{FF2B5EF4-FFF2-40B4-BE49-F238E27FC236}">
                <a16:creationId xmlns:a16="http://schemas.microsoft.com/office/drawing/2014/main" id="{E815179A-3D65-E6D7-B90D-713CE122B236}"/>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84028658-F4D9-7E12-5723-C77C7AEC4906}"/>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7A0F13E3-DB37-7A96-B61C-6A4C229054C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2">
            <a:extLst>
              <a:ext uri="{FF2B5EF4-FFF2-40B4-BE49-F238E27FC236}">
                <a16:creationId xmlns:a16="http://schemas.microsoft.com/office/drawing/2014/main" id="{C92935E3-B15D-E5DC-F17A-AC5034B7F2E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AutoShape 2">
            <a:extLst>
              <a:ext uri="{FF2B5EF4-FFF2-40B4-BE49-F238E27FC236}">
                <a16:creationId xmlns:a16="http://schemas.microsoft.com/office/drawing/2014/main" id="{C892BAF7-D401-C138-332F-F5B9722C75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a:extLst>
              <a:ext uri="{FF2B5EF4-FFF2-40B4-BE49-F238E27FC236}">
                <a16:creationId xmlns:a16="http://schemas.microsoft.com/office/drawing/2014/main" id="{639EDA37-A7A5-5436-29BB-92F8B694A4E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a:extLst>
              <a:ext uri="{FF2B5EF4-FFF2-40B4-BE49-F238E27FC236}">
                <a16:creationId xmlns:a16="http://schemas.microsoft.com/office/drawing/2014/main" id="{9319DC72-A002-8929-D585-331A1CC8341C}"/>
              </a:ext>
            </a:extLst>
          </p:cNvPr>
          <p:cNvPicPr>
            <a:picLocks noChangeAspect="1"/>
          </p:cNvPicPr>
          <p:nvPr/>
        </p:nvPicPr>
        <p:blipFill>
          <a:blip r:embed="rId4"/>
          <a:stretch>
            <a:fillRect/>
          </a:stretch>
        </p:blipFill>
        <p:spPr>
          <a:xfrm>
            <a:off x="2201261" y="0"/>
            <a:ext cx="7789477" cy="6858000"/>
          </a:xfrm>
          <a:prstGeom prst="rect">
            <a:avLst/>
          </a:prstGeom>
        </p:spPr>
      </p:pic>
    </p:spTree>
    <p:extLst>
      <p:ext uri="{BB962C8B-B14F-4D97-AF65-F5344CB8AC3E}">
        <p14:creationId xmlns:p14="http://schemas.microsoft.com/office/powerpoint/2010/main" val="1621422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06B1806-4534-B7C0-A9CF-86700CDA1829}"/>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5C05390F-DEC6-A90C-3654-4BBE494A5163}"/>
              </a:ext>
            </a:extLst>
          </p:cNvPr>
          <p:cNvPicPr>
            <a:picLocks noChangeAspect="1"/>
          </p:cNvPicPr>
          <p:nvPr/>
        </p:nvPicPr>
        <p:blipFill>
          <a:blip r:embed="rId3"/>
          <a:srcRect/>
          <a:stretch/>
        </p:blipFill>
        <p:spPr>
          <a:xfrm>
            <a:off x="5506361" y="2595079"/>
            <a:ext cx="6670930" cy="4233838"/>
          </a:xfrm>
          <a:prstGeom prst="rect">
            <a:avLst/>
          </a:prstGeom>
        </p:spPr>
      </p:pic>
      <p:sp>
        <p:nvSpPr>
          <p:cNvPr id="4" name="Rectangle 2">
            <a:extLst>
              <a:ext uri="{FF2B5EF4-FFF2-40B4-BE49-F238E27FC236}">
                <a16:creationId xmlns:a16="http://schemas.microsoft.com/office/drawing/2014/main" id="{4CD8F626-45D7-2FCB-D6BD-D5E1AAB2D488}"/>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5898C06B-14D6-6B5C-0920-91F2D946923F}"/>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088122CA-9DFF-7946-E1A6-531AA53231D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2">
            <a:extLst>
              <a:ext uri="{FF2B5EF4-FFF2-40B4-BE49-F238E27FC236}">
                <a16:creationId xmlns:a16="http://schemas.microsoft.com/office/drawing/2014/main" id="{1BFEF572-E857-99CF-19A9-99197FBA3A8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AutoShape 2">
            <a:extLst>
              <a:ext uri="{FF2B5EF4-FFF2-40B4-BE49-F238E27FC236}">
                <a16:creationId xmlns:a16="http://schemas.microsoft.com/office/drawing/2014/main" id="{DB54C337-196E-0B22-AD78-71C7D5A599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a:extLst>
              <a:ext uri="{FF2B5EF4-FFF2-40B4-BE49-F238E27FC236}">
                <a16:creationId xmlns:a16="http://schemas.microsoft.com/office/drawing/2014/main" id="{3DFCAE2B-BD89-A67C-7151-189A62B07C9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TextBox 9">
            <a:extLst>
              <a:ext uri="{FF2B5EF4-FFF2-40B4-BE49-F238E27FC236}">
                <a16:creationId xmlns:a16="http://schemas.microsoft.com/office/drawing/2014/main" id="{08D88B18-E35A-914E-EB1E-8978D2E2AAD3}"/>
              </a:ext>
            </a:extLst>
          </p:cNvPr>
          <p:cNvSpPr txBox="1"/>
          <p:nvPr/>
        </p:nvSpPr>
        <p:spPr>
          <a:xfrm>
            <a:off x="-1" y="-9853"/>
            <a:ext cx="2877671" cy="369332"/>
          </a:xfrm>
          <a:prstGeom prst="rect">
            <a:avLst/>
          </a:prstGeom>
          <a:noFill/>
        </p:spPr>
        <p:txBody>
          <a:bodyPr wrap="square">
            <a:spAutoFit/>
          </a:bodyPr>
          <a:lstStyle/>
          <a:p>
            <a:r>
              <a:rPr lang="ru-RU" b="1" dirty="0">
                <a:solidFill>
                  <a:schemeClr val="accent1"/>
                </a:solidFill>
              </a:rPr>
              <a:t>Облачные базы данных:</a:t>
            </a:r>
          </a:p>
        </p:txBody>
      </p:sp>
      <p:sp>
        <p:nvSpPr>
          <p:cNvPr id="13" name="TextBox 12">
            <a:extLst>
              <a:ext uri="{FF2B5EF4-FFF2-40B4-BE49-F238E27FC236}">
                <a16:creationId xmlns:a16="http://schemas.microsoft.com/office/drawing/2014/main" id="{8EC55ACC-276A-C11C-A748-734130F28B6D}"/>
              </a:ext>
            </a:extLst>
          </p:cNvPr>
          <p:cNvSpPr txBox="1"/>
          <p:nvPr/>
        </p:nvSpPr>
        <p:spPr>
          <a:xfrm>
            <a:off x="-26894" y="274096"/>
            <a:ext cx="5533255" cy="1754326"/>
          </a:xfrm>
          <a:prstGeom prst="rect">
            <a:avLst/>
          </a:prstGeom>
          <a:noFill/>
        </p:spPr>
        <p:txBody>
          <a:bodyPr wrap="square">
            <a:spAutoFit/>
          </a:bodyPr>
          <a:lstStyle/>
          <a:p>
            <a:r>
              <a:rPr lang="ru-RU" dirty="0">
                <a:solidFill>
                  <a:schemeClr val="accent1"/>
                </a:solidFill>
              </a:rPr>
              <a:t>В современном мире, основанном на данных, выбор правильной базы данных имеет решающее значение и в то же время сложен. Сейчас облако предлагает больше возможностей для структурированных, </a:t>
            </a:r>
            <a:r>
              <a:rPr lang="ru-RU" dirty="0" err="1">
                <a:solidFill>
                  <a:schemeClr val="accent1"/>
                </a:solidFill>
              </a:rPr>
              <a:t>полуструктурированных</a:t>
            </a:r>
            <a:r>
              <a:rPr lang="ru-RU" dirty="0">
                <a:solidFill>
                  <a:schemeClr val="accent1"/>
                </a:solidFill>
              </a:rPr>
              <a:t> и неструктурированных баз данных, чем когда-либо.</a:t>
            </a:r>
          </a:p>
        </p:txBody>
      </p:sp>
      <p:sp>
        <p:nvSpPr>
          <p:cNvPr id="15" name="TextBox 14">
            <a:extLst>
              <a:ext uri="{FF2B5EF4-FFF2-40B4-BE49-F238E27FC236}">
                <a16:creationId xmlns:a16="http://schemas.microsoft.com/office/drawing/2014/main" id="{9589D217-F138-0DF0-F67D-A8A11CF5D310}"/>
              </a:ext>
            </a:extLst>
          </p:cNvPr>
          <p:cNvSpPr txBox="1"/>
          <p:nvPr/>
        </p:nvSpPr>
        <p:spPr>
          <a:xfrm>
            <a:off x="5676900" y="917644"/>
            <a:ext cx="6136340" cy="5632311"/>
          </a:xfrm>
          <a:prstGeom prst="rect">
            <a:avLst/>
          </a:prstGeom>
          <a:noFill/>
        </p:spPr>
        <p:txBody>
          <a:bodyPr wrap="square">
            <a:spAutoFit/>
          </a:bodyPr>
          <a:lstStyle/>
          <a:p>
            <a:r>
              <a:rPr lang="ru-RU" b="1" dirty="0">
                <a:solidFill>
                  <a:schemeClr val="accent2">
                    <a:lumMod val="75000"/>
                  </a:schemeClr>
                </a:solidFill>
              </a:rPr>
              <a:t>Структурированные базы данных</a:t>
            </a:r>
            <a:r>
              <a:rPr lang="ru-RU" dirty="0"/>
              <a:t>📌</a:t>
            </a:r>
          </a:p>
          <a:p>
            <a:endParaRPr lang="ru-RU" dirty="0"/>
          </a:p>
          <a:p>
            <a:pPr algn="just"/>
            <a:r>
              <a:rPr lang="ru-RU" dirty="0">
                <a:solidFill>
                  <a:schemeClr val="accent1"/>
                </a:solidFill>
              </a:rPr>
              <a:t>Структурированные базы данных организуют данные в предопределенные схемы и модели.</a:t>
            </a:r>
          </a:p>
          <a:p>
            <a:pPr algn="just"/>
            <a:endParaRPr lang="ru-RU" dirty="0">
              <a:solidFill>
                <a:schemeClr val="accent1"/>
              </a:solidFill>
            </a:endParaRPr>
          </a:p>
          <a:p>
            <a:pPr algn="just"/>
            <a:r>
              <a:rPr lang="ru-RU" dirty="0">
                <a:solidFill>
                  <a:schemeClr val="accent1"/>
                </a:solidFill>
              </a:rPr>
              <a:t>Реляционные базы данных, такие как MySQL и </a:t>
            </a:r>
            <a:r>
              <a:rPr lang="ru-RU" b="1" dirty="0">
                <a:solidFill>
                  <a:schemeClr val="accent1"/>
                </a:solidFill>
              </a:rPr>
              <a:t>PostgreSQL</a:t>
            </a:r>
            <a:r>
              <a:rPr lang="ru-RU" dirty="0">
                <a:solidFill>
                  <a:schemeClr val="accent1"/>
                </a:solidFill>
              </a:rPr>
              <a:t>, хранят данные в таблицах со строками и столбцами.</a:t>
            </a:r>
          </a:p>
          <a:p>
            <a:pPr algn="just"/>
            <a:endParaRPr lang="ru-RU" dirty="0">
              <a:solidFill>
                <a:schemeClr val="accent1"/>
              </a:solidFill>
            </a:endParaRPr>
          </a:p>
          <a:p>
            <a:pPr algn="just"/>
            <a:r>
              <a:rPr lang="ru-RU" dirty="0">
                <a:solidFill>
                  <a:schemeClr val="accent1"/>
                </a:solidFill>
              </a:rPr>
              <a:t>Колоночные базы данных, такие как Amazon </a:t>
            </a:r>
            <a:r>
              <a:rPr lang="ru-RU" dirty="0" err="1">
                <a:solidFill>
                  <a:schemeClr val="accent1"/>
                </a:solidFill>
              </a:rPr>
              <a:t>Redshift</a:t>
            </a:r>
            <a:r>
              <a:rPr lang="ru-RU" dirty="0">
                <a:solidFill>
                  <a:schemeClr val="accent1"/>
                </a:solidFill>
              </a:rPr>
              <a:t> и Google </a:t>
            </a:r>
            <a:r>
              <a:rPr lang="ru-RU" dirty="0" err="1">
                <a:solidFill>
                  <a:schemeClr val="accent1"/>
                </a:solidFill>
              </a:rPr>
              <a:t>BigQuery</a:t>
            </a:r>
            <a:r>
              <a:rPr lang="ru-RU" dirty="0">
                <a:solidFill>
                  <a:schemeClr val="accent1"/>
                </a:solidFill>
              </a:rPr>
              <a:t>, также имеют структурированную модель данных, но хранят их по-другому, оптимизируя для аналитических запросов.</a:t>
            </a:r>
          </a:p>
          <a:p>
            <a:endParaRPr lang="ru-RU" dirty="0">
              <a:solidFill>
                <a:schemeClr val="accent1"/>
              </a:solidFill>
            </a:endParaRPr>
          </a:p>
          <a:p>
            <a:r>
              <a:rPr lang="ru-RU" b="1" dirty="0">
                <a:solidFill>
                  <a:schemeClr val="accent1"/>
                </a:solidFill>
              </a:rPr>
              <a:t>Преимущества:</a:t>
            </a:r>
          </a:p>
          <a:p>
            <a:r>
              <a:rPr lang="ru-RU" dirty="0">
                <a:solidFill>
                  <a:schemeClr val="accent1"/>
                </a:solidFill>
              </a:rPr>
              <a:t>- Эффективные SQL-запросы</a:t>
            </a:r>
          </a:p>
          <a:p>
            <a:r>
              <a:rPr lang="ru-RU" dirty="0">
                <a:solidFill>
                  <a:schemeClr val="accent1"/>
                </a:solidFill>
              </a:rPr>
              <a:t>- Возможность применения ограничений и валидации</a:t>
            </a:r>
          </a:p>
          <a:p>
            <a:r>
              <a:rPr lang="ru-RU" dirty="0">
                <a:solidFill>
                  <a:schemeClr val="accent1"/>
                </a:solidFill>
              </a:rPr>
              <a:t>- Последовательность там, где это необходимо</a:t>
            </a:r>
          </a:p>
          <a:p>
            <a:endParaRPr lang="ru-RU" dirty="0">
              <a:solidFill>
                <a:schemeClr val="accent1"/>
              </a:solidFill>
            </a:endParaRPr>
          </a:p>
          <a:p>
            <a:r>
              <a:rPr lang="ru-RU" dirty="0">
                <a:solidFill>
                  <a:schemeClr val="accent1"/>
                </a:solidFill>
              </a:rPr>
              <a:t>Примеры использования: CRM-системы, управление запасами, бухгалтерский учет, аналитика</a:t>
            </a:r>
          </a:p>
        </p:txBody>
      </p:sp>
    </p:spTree>
    <p:extLst>
      <p:ext uri="{BB962C8B-B14F-4D97-AF65-F5344CB8AC3E}">
        <p14:creationId xmlns:p14="http://schemas.microsoft.com/office/powerpoint/2010/main" val="2670128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C52D149-0258-9DF8-D621-331271E6E8D3}"/>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925885F0-27AC-43E3-2706-FEB85A9099CF}"/>
              </a:ext>
            </a:extLst>
          </p:cNvPr>
          <p:cNvPicPr>
            <a:picLocks noChangeAspect="1"/>
          </p:cNvPicPr>
          <p:nvPr/>
        </p:nvPicPr>
        <p:blipFill>
          <a:blip r:embed="rId3"/>
          <a:srcRect/>
          <a:stretch/>
        </p:blipFill>
        <p:spPr>
          <a:xfrm>
            <a:off x="5506361" y="2595079"/>
            <a:ext cx="6670930" cy="4233838"/>
          </a:xfrm>
          <a:prstGeom prst="rect">
            <a:avLst/>
          </a:prstGeom>
        </p:spPr>
      </p:pic>
      <p:sp>
        <p:nvSpPr>
          <p:cNvPr id="4" name="Rectangle 2">
            <a:extLst>
              <a:ext uri="{FF2B5EF4-FFF2-40B4-BE49-F238E27FC236}">
                <a16:creationId xmlns:a16="http://schemas.microsoft.com/office/drawing/2014/main" id="{815AA9BC-1ED5-5DD3-8A8C-309A6165D43E}"/>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6D600726-1583-543A-A671-3BA82049A788}"/>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B2305CA1-21AA-518C-21C2-6BAA3AC84E7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2">
            <a:extLst>
              <a:ext uri="{FF2B5EF4-FFF2-40B4-BE49-F238E27FC236}">
                <a16:creationId xmlns:a16="http://schemas.microsoft.com/office/drawing/2014/main" id="{66A881DE-D2FA-5379-FD93-A4331B95072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AutoShape 2">
            <a:extLst>
              <a:ext uri="{FF2B5EF4-FFF2-40B4-BE49-F238E27FC236}">
                <a16:creationId xmlns:a16="http://schemas.microsoft.com/office/drawing/2014/main" id="{6047B462-99EA-8FFA-7EDA-94EE262CFF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a:extLst>
              <a:ext uri="{FF2B5EF4-FFF2-40B4-BE49-F238E27FC236}">
                <a16:creationId xmlns:a16="http://schemas.microsoft.com/office/drawing/2014/main" id="{463FFD4F-00DF-1472-3DF6-FB6CFACA192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TextBox 9">
            <a:extLst>
              <a:ext uri="{FF2B5EF4-FFF2-40B4-BE49-F238E27FC236}">
                <a16:creationId xmlns:a16="http://schemas.microsoft.com/office/drawing/2014/main" id="{462B5937-7F48-F043-91D1-EA4A3F18A453}"/>
              </a:ext>
            </a:extLst>
          </p:cNvPr>
          <p:cNvSpPr txBox="1"/>
          <p:nvPr/>
        </p:nvSpPr>
        <p:spPr>
          <a:xfrm>
            <a:off x="-1" y="-9853"/>
            <a:ext cx="2877671" cy="369332"/>
          </a:xfrm>
          <a:prstGeom prst="rect">
            <a:avLst/>
          </a:prstGeom>
          <a:noFill/>
        </p:spPr>
        <p:txBody>
          <a:bodyPr wrap="square">
            <a:spAutoFit/>
          </a:bodyPr>
          <a:lstStyle/>
          <a:p>
            <a:r>
              <a:rPr lang="ru-RU" b="1" dirty="0">
                <a:solidFill>
                  <a:schemeClr val="accent1"/>
                </a:solidFill>
              </a:rPr>
              <a:t>Облачные базы данных:</a:t>
            </a:r>
          </a:p>
        </p:txBody>
      </p:sp>
      <p:sp>
        <p:nvSpPr>
          <p:cNvPr id="7" name="TextBox 6">
            <a:extLst>
              <a:ext uri="{FF2B5EF4-FFF2-40B4-BE49-F238E27FC236}">
                <a16:creationId xmlns:a16="http://schemas.microsoft.com/office/drawing/2014/main" id="{A84E620E-D113-3F69-B886-0D0993F2D606}"/>
              </a:ext>
            </a:extLst>
          </p:cNvPr>
          <p:cNvSpPr txBox="1"/>
          <p:nvPr/>
        </p:nvSpPr>
        <p:spPr>
          <a:xfrm>
            <a:off x="104705" y="889843"/>
            <a:ext cx="6122894" cy="5078313"/>
          </a:xfrm>
          <a:prstGeom prst="rect">
            <a:avLst/>
          </a:prstGeom>
          <a:noFill/>
        </p:spPr>
        <p:txBody>
          <a:bodyPr wrap="square">
            <a:spAutoFit/>
          </a:bodyPr>
          <a:lstStyle/>
          <a:p>
            <a:r>
              <a:rPr lang="ru-RU" b="1" dirty="0">
                <a:solidFill>
                  <a:schemeClr val="accent2">
                    <a:lumMod val="75000"/>
                  </a:schemeClr>
                </a:solidFill>
              </a:rPr>
              <a:t>Полуструктурированные базы данных</a:t>
            </a:r>
            <a:r>
              <a:rPr lang="ru-RU" dirty="0"/>
              <a:t>📌</a:t>
            </a:r>
          </a:p>
          <a:p>
            <a:endParaRPr lang="ru-RU" dirty="0"/>
          </a:p>
          <a:p>
            <a:r>
              <a:rPr lang="ru-RU" dirty="0">
                <a:solidFill>
                  <a:schemeClr val="accent1"/>
                </a:solidFill>
              </a:rPr>
              <a:t>Полуструктурированные базы данных обеспечивают гибкость, храня данные без соблюдения формальной схемы. Данные часто хранятся в виде </a:t>
            </a:r>
            <a:r>
              <a:rPr lang="ru-RU" b="1" dirty="0">
                <a:solidFill>
                  <a:schemeClr val="accent1"/>
                </a:solidFill>
              </a:rPr>
              <a:t>JSON</a:t>
            </a:r>
            <a:r>
              <a:rPr lang="ru-RU" dirty="0">
                <a:solidFill>
                  <a:schemeClr val="accent1"/>
                </a:solidFill>
              </a:rPr>
              <a:t> или других гибких форматов.</a:t>
            </a:r>
          </a:p>
          <a:p>
            <a:endParaRPr lang="ru-RU" dirty="0">
              <a:solidFill>
                <a:schemeClr val="accent1"/>
              </a:solidFill>
            </a:endParaRPr>
          </a:p>
          <a:p>
            <a:r>
              <a:rPr lang="ru-RU" dirty="0">
                <a:solidFill>
                  <a:schemeClr val="accent1"/>
                </a:solidFill>
              </a:rPr>
              <a:t>Примеры включают в себя документные базы данных, такие как </a:t>
            </a:r>
            <a:r>
              <a:rPr lang="ru-RU" b="1" dirty="0">
                <a:solidFill>
                  <a:schemeClr val="accent1"/>
                </a:solidFill>
              </a:rPr>
              <a:t>MongoDB</a:t>
            </a:r>
            <a:r>
              <a:rPr lang="ru-RU" dirty="0">
                <a:solidFill>
                  <a:schemeClr val="accent1"/>
                </a:solidFill>
              </a:rPr>
              <a:t>, </a:t>
            </a:r>
            <a:r>
              <a:rPr lang="ru-RU" dirty="0" err="1">
                <a:solidFill>
                  <a:schemeClr val="accent1"/>
                </a:solidFill>
              </a:rPr>
              <a:t>графовые</a:t>
            </a:r>
            <a:r>
              <a:rPr lang="ru-RU" dirty="0">
                <a:solidFill>
                  <a:schemeClr val="accent1"/>
                </a:solidFill>
              </a:rPr>
              <a:t> базы данных, наподобие </a:t>
            </a:r>
            <a:r>
              <a:rPr lang="ru-RU" dirty="0" err="1">
                <a:solidFill>
                  <a:schemeClr val="accent1"/>
                </a:solidFill>
              </a:rPr>
              <a:t>Neptune</a:t>
            </a:r>
            <a:r>
              <a:rPr lang="ru-RU" dirty="0">
                <a:solidFill>
                  <a:schemeClr val="accent1"/>
                </a:solidFill>
              </a:rPr>
              <a:t>, широкие колоночные хранилища, такие как </a:t>
            </a:r>
            <a:r>
              <a:rPr lang="ru-RU" dirty="0" err="1">
                <a:solidFill>
                  <a:schemeClr val="accent1"/>
                </a:solidFill>
              </a:rPr>
              <a:t>ScyllaDB</a:t>
            </a:r>
            <a:r>
              <a:rPr lang="ru-RU" dirty="0">
                <a:solidFill>
                  <a:schemeClr val="accent1"/>
                </a:solidFill>
              </a:rPr>
              <a:t>, и хранилища ключ-значение, такие как </a:t>
            </a:r>
            <a:r>
              <a:rPr lang="ru-RU" dirty="0" err="1">
                <a:solidFill>
                  <a:schemeClr val="accent1"/>
                </a:solidFill>
              </a:rPr>
              <a:t>DynamoDB</a:t>
            </a:r>
            <a:r>
              <a:rPr lang="ru-RU" dirty="0">
                <a:solidFill>
                  <a:schemeClr val="accent1"/>
                </a:solidFill>
              </a:rPr>
              <a:t>.</a:t>
            </a:r>
          </a:p>
          <a:p>
            <a:endParaRPr lang="ru-RU" dirty="0">
              <a:solidFill>
                <a:schemeClr val="accent1"/>
              </a:solidFill>
            </a:endParaRPr>
          </a:p>
          <a:p>
            <a:r>
              <a:rPr lang="ru-RU" b="1" dirty="0">
                <a:solidFill>
                  <a:schemeClr val="accent1"/>
                </a:solidFill>
              </a:rPr>
              <a:t>Преимущества:</a:t>
            </a:r>
          </a:p>
          <a:p>
            <a:r>
              <a:rPr lang="ru-RU" dirty="0">
                <a:solidFill>
                  <a:schemeClr val="accent1"/>
                </a:solidFill>
              </a:rPr>
              <a:t>- Гибкость для изменяющихся данных</a:t>
            </a:r>
          </a:p>
          <a:p>
            <a:r>
              <a:rPr lang="ru-RU" dirty="0">
                <a:solidFill>
                  <a:schemeClr val="accent1"/>
                </a:solidFill>
              </a:rPr>
              <a:t>- Масштабируемость на разных серверах</a:t>
            </a:r>
          </a:p>
          <a:p>
            <a:endParaRPr lang="ru-RU" dirty="0">
              <a:solidFill>
                <a:schemeClr val="accent1"/>
              </a:solidFill>
            </a:endParaRPr>
          </a:p>
          <a:p>
            <a:r>
              <a:rPr lang="ru-RU" dirty="0">
                <a:solidFill>
                  <a:schemeClr val="accent1"/>
                </a:solidFill>
              </a:rPr>
              <a:t>Примеры использования: Электронная коммерция, ленты социальных сетей, данные </a:t>
            </a:r>
            <a:r>
              <a:rPr lang="ru-RU" dirty="0" err="1">
                <a:solidFill>
                  <a:schemeClr val="accent1"/>
                </a:solidFill>
              </a:rPr>
              <a:t>IoT</a:t>
            </a:r>
            <a:endParaRPr lang="ru-RU" dirty="0">
              <a:solidFill>
                <a:schemeClr val="accent1"/>
              </a:solidFill>
            </a:endParaRPr>
          </a:p>
        </p:txBody>
      </p:sp>
      <p:sp>
        <p:nvSpPr>
          <p:cNvPr id="14" name="TextBox 13">
            <a:extLst>
              <a:ext uri="{FF2B5EF4-FFF2-40B4-BE49-F238E27FC236}">
                <a16:creationId xmlns:a16="http://schemas.microsoft.com/office/drawing/2014/main" id="{00A3FE05-C24A-25AA-CD39-14C08814997E}"/>
              </a:ext>
            </a:extLst>
          </p:cNvPr>
          <p:cNvSpPr txBox="1"/>
          <p:nvPr/>
        </p:nvSpPr>
        <p:spPr>
          <a:xfrm>
            <a:off x="6390680" y="887730"/>
            <a:ext cx="5724041" cy="4247317"/>
          </a:xfrm>
          <a:prstGeom prst="rect">
            <a:avLst/>
          </a:prstGeom>
          <a:noFill/>
        </p:spPr>
        <p:txBody>
          <a:bodyPr wrap="square">
            <a:spAutoFit/>
          </a:bodyPr>
          <a:lstStyle/>
          <a:p>
            <a:r>
              <a:rPr lang="ru-RU" b="1" dirty="0">
                <a:solidFill>
                  <a:schemeClr val="accent2">
                    <a:lumMod val="75000"/>
                  </a:schemeClr>
                </a:solidFill>
              </a:rPr>
              <a:t>Неструктурированные базы данных</a:t>
            </a:r>
            <a:r>
              <a:rPr lang="ru-RU" dirty="0"/>
              <a:t>📌</a:t>
            </a:r>
          </a:p>
          <a:p>
            <a:endParaRPr lang="ru-RU" dirty="0"/>
          </a:p>
          <a:p>
            <a:r>
              <a:rPr lang="ru-RU" dirty="0">
                <a:solidFill>
                  <a:schemeClr val="accent1"/>
                </a:solidFill>
              </a:rPr>
              <a:t>Неструктурированные базы данных оптимизированы для хранения и обработки огромных объемов разнородных данных, таких как документы, изображения, видео. Примеры: AWS S3, Azure </a:t>
            </a:r>
            <a:r>
              <a:rPr lang="ru-RU" dirty="0" err="1">
                <a:solidFill>
                  <a:schemeClr val="accent1"/>
                </a:solidFill>
              </a:rPr>
              <a:t>Blob</a:t>
            </a:r>
            <a:r>
              <a:rPr lang="ru-RU" dirty="0">
                <a:solidFill>
                  <a:schemeClr val="accent1"/>
                </a:solidFill>
              </a:rPr>
              <a:t> Storage.</a:t>
            </a:r>
          </a:p>
          <a:p>
            <a:endParaRPr lang="ru-RU" dirty="0">
              <a:solidFill>
                <a:schemeClr val="accent1"/>
              </a:solidFill>
            </a:endParaRPr>
          </a:p>
          <a:p>
            <a:r>
              <a:rPr lang="ru-RU" b="1" dirty="0">
                <a:solidFill>
                  <a:schemeClr val="accent1"/>
                </a:solidFill>
              </a:rPr>
              <a:t>Преимущества:</a:t>
            </a:r>
          </a:p>
          <a:p>
            <a:r>
              <a:rPr lang="ru-RU" dirty="0">
                <a:solidFill>
                  <a:schemeClr val="accent1"/>
                </a:solidFill>
              </a:rPr>
              <a:t>- Хранение огромных объемов данных</a:t>
            </a:r>
          </a:p>
          <a:p>
            <a:r>
              <a:rPr lang="ru-RU" dirty="0">
                <a:solidFill>
                  <a:schemeClr val="accent1"/>
                </a:solidFill>
              </a:rPr>
              <a:t>- Высокая масштабируемость</a:t>
            </a:r>
          </a:p>
          <a:p>
            <a:endParaRPr lang="ru-RU" dirty="0">
              <a:solidFill>
                <a:schemeClr val="accent1"/>
              </a:solidFill>
            </a:endParaRPr>
          </a:p>
          <a:p>
            <a:r>
              <a:rPr lang="ru-RU" dirty="0">
                <a:solidFill>
                  <a:schemeClr val="accent1"/>
                </a:solidFill>
              </a:rPr>
              <a:t>Примеры использования: </a:t>
            </a:r>
            <a:r>
              <a:rPr lang="ru-RU" dirty="0" err="1">
                <a:solidFill>
                  <a:schemeClr val="accent1"/>
                </a:solidFill>
              </a:rPr>
              <a:t>Медиарепозитории</a:t>
            </a:r>
            <a:r>
              <a:rPr lang="ru-RU" dirty="0">
                <a:solidFill>
                  <a:schemeClr val="accent1"/>
                </a:solidFill>
              </a:rPr>
              <a:t>, управление контентом, океаны данных, журнальные данные, резервное копирование.</a:t>
            </a:r>
          </a:p>
        </p:txBody>
      </p:sp>
    </p:spTree>
    <p:extLst>
      <p:ext uri="{BB962C8B-B14F-4D97-AF65-F5344CB8AC3E}">
        <p14:creationId xmlns:p14="http://schemas.microsoft.com/office/powerpoint/2010/main" val="19968181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3DD41A8-6267-E62A-374D-E73B6D7D33D4}"/>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079BC436-37F0-FA51-7AD5-B52AF664672D}"/>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C9E6B4F2-04DC-02B9-1F1B-120E943F8C16}"/>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EAC6FE03-E8C1-F6A5-2ABA-C0D199989C12}"/>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C6E7E7DD-B993-0BDD-07E4-9B2E94CC38DA}"/>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BCD3C952-F297-EC2F-4E38-668E2665411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00F1CF77-2EF0-21B9-AC20-0E3818C2C49E}"/>
              </a:ext>
            </a:extLst>
          </p:cNvPr>
          <p:cNvSpPr/>
          <p:nvPr/>
        </p:nvSpPr>
        <p:spPr>
          <a:xfrm>
            <a:off x="615940" y="2923528"/>
            <a:ext cx="4201182"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Структура данных </a:t>
            </a:r>
          </a:p>
          <a:p>
            <a:pPr marL="0" marR="0" lvl="0" indent="0" algn="ctr" defTabSz="914400" rtl="0" eaLnBrk="1" fontAlgn="auto" latinLnBrk="0" hangingPunct="1">
              <a:lnSpc>
                <a:spcPts val="1549"/>
              </a:lnSpc>
              <a:spcBef>
                <a:spcPts val="0"/>
              </a:spcBef>
              <a:spcAft>
                <a:spcPts val="0"/>
              </a:spcAft>
              <a:buClrTx/>
              <a:buSzTx/>
              <a:buFontTx/>
              <a:buNone/>
              <a:tabLst/>
              <a:defRPr/>
            </a:pPr>
            <a:endPar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endParaRPr>
          </a:p>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в СУБД</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3E5DD8A5-3F43-F1ED-5752-B3355CF665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Рисунок 7">
            <a:extLst>
              <a:ext uri="{FF2B5EF4-FFF2-40B4-BE49-F238E27FC236}">
                <a16:creationId xmlns:a16="http://schemas.microsoft.com/office/drawing/2014/main" id="{34A288BC-B65D-397F-3FE5-D44E8FAEB1A6}"/>
              </a:ext>
            </a:extLst>
          </p:cNvPr>
          <p:cNvPicPr>
            <a:picLocks noChangeAspect="1"/>
          </p:cNvPicPr>
          <p:nvPr/>
        </p:nvPicPr>
        <p:blipFill>
          <a:blip r:embed="rId5"/>
          <a:stretch>
            <a:fillRect/>
          </a:stretch>
        </p:blipFill>
        <p:spPr>
          <a:xfrm>
            <a:off x="5609079" y="0"/>
            <a:ext cx="6582921" cy="6858000"/>
          </a:xfrm>
          <a:prstGeom prst="rect">
            <a:avLst/>
          </a:prstGeom>
        </p:spPr>
      </p:pic>
    </p:spTree>
    <p:extLst>
      <p:ext uri="{BB962C8B-B14F-4D97-AF65-F5344CB8AC3E}">
        <p14:creationId xmlns:p14="http://schemas.microsoft.com/office/powerpoint/2010/main" val="753637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AA3AC9E-2E5B-569F-72DC-3FA72646E137}"/>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7362C9DE-B991-67DA-2078-C78849EBAC7D}"/>
              </a:ext>
            </a:extLst>
          </p:cNvPr>
          <p:cNvPicPr>
            <a:picLocks noChangeAspect="1"/>
          </p:cNvPicPr>
          <p:nvPr/>
        </p:nvPicPr>
        <p:blipFill>
          <a:blip r:embed="rId3"/>
          <a:srcRect/>
          <a:stretch/>
        </p:blipFill>
        <p:spPr>
          <a:xfrm>
            <a:off x="0" y="3725509"/>
            <a:ext cx="7177147" cy="3162647"/>
          </a:xfrm>
          <a:prstGeom prst="rect">
            <a:avLst/>
          </a:prstGeom>
        </p:spPr>
      </p:pic>
      <p:pic>
        <p:nvPicPr>
          <p:cNvPr id="3" name="Object 2" descr="preencoded.png">
            <a:extLst>
              <a:ext uri="{FF2B5EF4-FFF2-40B4-BE49-F238E27FC236}">
                <a16:creationId xmlns:a16="http://schemas.microsoft.com/office/drawing/2014/main" id="{1A851730-2789-FCF8-3ED2-3F9DE58C63C3}"/>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016709B8-4234-BF3D-1C7A-41FBAE8865EF}"/>
              </a:ext>
            </a:extLst>
          </p:cNvPr>
          <p:cNvSpPr/>
          <p:nvPr/>
        </p:nvSpPr>
        <p:spPr>
          <a:xfrm>
            <a:off x="11791950" y="6438900"/>
            <a:ext cx="107950" cy="196850"/>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54C9B230-58CD-B754-C184-0AAE590C1D1B}"/>
              </a:ext>
            </a:extLst>
          </p:cNvPr>
          <p:cNvSpPr txBox="1"/>
          <p:nvPr/>
        </p:nvSpPr>
        <p:spPr>
          <a:xfrm>
            <a:off x="-89647" y="349293"/>
            <a:ext cx="6245918" cy="6463308"/>
          </a:xfrm>
          <a:prstGeom prst="rect">
            <a:avLst/>
          </a:prstGeom>
          <a:noFill/>
        </p:spPr>
        <p:txBody>
          <a:bodyPr wrap="square">
            <a:spAutoFit/>
          </a:bodyPr>
          <a:lstStyle/>
          <a:p>
            <a:r>
              <a:rPr lang="ru-RU" b="1" u="sng" dirty="0">
                <a:solidFill>
                  <a:srgbClr val="0070C0"/>
                </a:solidFill>
              </a:rPr>
              <a:t>Практические работы (7 работ)</a:t>
            </a:r>
          </a:p>
          <a:p>
            <a:pPr algn="just"/>
            <a:r>
              <a:rPr lang="ru-RU" b="1" dirty="0">
                <a:solidFill>
                  <a:srgbClr val="0070C0"/>
                </a:solidFill>
              </a:rPr>
              <a:t>Обязательное посещение всех практических занятий.</a:t>
            </a:r>
          </a:p>
          <a:p>
            <a:pPr algn="just"/>
            <a:r>
              <a:rPr lang="ru-RU" b="1" dirty="0">
                <a:solidFill>
                  <a:srgbClr val="0070C0"/>
                </a:solidFill>
              </a:rPr>
              <a:t>Допуск к экзамену </a:t>
            </a:r>
            <a:r>
              <a:rPr lang="ru-RU" dirty="0">
                <a:solidFill>
                  <a:srgbClr val="0070C0"/>
                </a:solidFill>
              </a:rPr>
              <a:t>– </a:t>
            </a:r>
            <a:r>
              <a:rPr lang="ru-RU" b="1" dirty="0">
                <a:solidFill>
                  <a:srgbClr val="0070C0"/>
                </a:solidFill>
              </a:rPr>
              <a:t>очная</a:t>
            </a:r>
            <a:r>
              <a:rPr lang="ru-RU" dirty="0">
                <a:solidFill>
                  <a:srgbClr val="0070C0"/>
                </a:solidFill>
              </a:rPr>
              <a:t> </a:t>
            </a:r>
            <a:r>
              <a:rPr lang="ru-RU" b="1" dirty="0">
                <a:solidFill>
                  <a:srgbClr val="0070C0"/>
                </a:solidFill>
              </a:rPr>
              <a:t>защита </a:t>
            </a:r>
            <a:r>
              <a:rPr lang="ru-RU" b="1" u="sng" dirty="0">
                <a:solidFill>
                  <a:srgbClr val="0070C0"/>
                </a:solidFill>
              </a:rPr>
              <a:t>всех</a:t>
            </a:r>
            <a:r>
              <a:rPr lang="ru-RU" b="1" dirty="0">
                <a:solidFill>
                  <a:srgbClr val="0070C0"/>
                </a:solidFill>
              </a:rPr>
              <a:t> практических работ в течение семестра.</a:t>
            </a:r>
          </a:p>
          <a:p>
            <a:pPr algn="just"/>
            <a:r>
              <a:rPr lang="ru-RU" dirty="0">
                <a:solidFill>
                  <a:srgbClr val="0070C0"/>
                </a:solidFill>
              </a:rPr>
              <a:t>Защита практической работы после дедлайна – 0 баллов, но работа засчитывается.</a:t>
            </a:r>
          </a:p>
          <a:p>
            <a:pPr algn="just"/>
            <a:r>
              <a:rPr lang="ru-RU" dirty="0">
                <a:solidFill>
                  <a:srgbClr val="0070C0"/>
                </a:solidFill>
              </a:rPr>
              <a:t>Если есть справка по перенесённой болезни, заверенная в учебном отделе, то эту справку необходимо принести и показать преподавателю по практике. В таком случае назначается пересдача пропущенной практической работы в день консультаций (важно: студент защищает именно ту практическую работу, которую он пропустил по болезни, согласно датам в справке). Если студент пропустил практические работы без уважительной причины и, соответственно, работу не защитил, то на экзамен он не допускается. </a:t>
            </a:r>
          </a:p>
          <a:p>
            <a:r>
              <a:rPr lang="ru-RU" b="1" dirty="0">
                <a:solidFill>
                  <a:srgbClr val="0070C0"/>
                </a:solidFill>
              </a:rPr>
              <a:t>Защита отчёта до дедлайна</a:t>
            </a:r>
            <a:r>
              <a:rPr lang="ru-RU" dirty="0">
                <a:solidFill>
                  <a:srgbClr val="0070C0"/>
                </a:solidFill>
              </a:rPr>
              <a:t>. </a:t>
            </a:r>
            <a:br>
              <a:rPr lang="ru-RU" dirty="0">
                <a:solidFill>
                  <a:srgbClr val="0070C0"/>
                </a:solidFill>
              </a:rPr>
            </a:br>
            <a:r>
              <a:rPr lang="ru-RU" dirty="0">
                <a:solidFill>
                  <a:srgbClr val="0070C0"/>
                </a:solidFill>
              </a:rPr>
              <a:t>Если студент загрузил отчет до дедлайна, но не защитил, то такой отчет не засчитывается студенту, т.е. не сдал.</a:t>
            </a:r>
          </a:p>
          <a:p>
            <a:pPr algn="just"/>
            <a:r>
              <a:rPr lang="ru-RU" dirty="0">
                <a:solidFill>
                  <a:srgbClr val="0070C0"/>
                </a:solidFill>
              </a:rPr>
              <a:t>Дополнительного времени на защиту практических работ не выделяется.</a:t>
            </a:r>
          </a:p>
          <a:p>
            <a:pPr algn="just"/>
            <a:r>
              <a:rPr lang="ru-RU" dirty="0">
                <a:solidFill>
                  <a:srgbClr val="0070C0"/>
                </a:solidFill>
              </a:rPr>
              <a:t>Выполненные работы студент загружает в СДО в формате </a:t>
            </a:r>
            <a:r>
              <a:rPr lang="ru-RU" dirty="0" err="1">
                <a:solidFill>
                  <a:srgbClr val="0070C0"/>
                </a:solidFill>
              </a:rPr>
              <a:t>pdf</a:t>
            </a:r>
            <a:r>
              <a:rPr lang="ru-RU" dirty="0">
                <a:solidFill>
                  <a:srgbClr val="0070C0"/>
                </a:solidFill>
              </a:rPr>
              <a:t>.</a:t>
            </a:r>
          </a:p>
          <a:p>
            <a:pPr algn="just"/>
            <a:r>
              <a:rPr lang="ru-RU" dirty="0">
                <a:solidFill>
                  <a:srgbClr val="0070C0"/>
                </a:solidFill>
              </a:rPr>
              <a:t>Фон области построения модели – белый (в отчёте).</a:t>
            </a:r>
          </a:p>
        </p:txBody>
      </p:sp>
      <p:sp>
        <p:nvSpPr>
          <p:cNvPr id="10" name="TextBox 9">
            <a:extLst>
              <a:ext uri="{FF2B5EF4-FFF2-40B4-BE49-F238E27FC236}">
                <a16:creationId xmlns:a16="http://schemas.microsoft.com/office/drawing/2014/main" id="{0AF4D7C2-3D52-4A8D-B5D4-759CE20B00DF}"/>
              </a:ext>
            </a:extLst>
          </p:cNvPr>
          <p:cNvSpPr txBox="1"/>
          <p:nvPr/>
        </p:nvSpPr>
        <p:spPr>
          <a:xfrm>
            <a:off x="6156271" y="4504277"/>
            <a:ext cx="6096000" cy="2308324"/>
          </a:xfrm>
          <a:prstGeom prst="rect">
            <a:avLst/>
          </a:prstGeom>
          <a:noFill/>
        </p:spPr>
        <p:txBody>
          <a:bodyPr wrap="square">
            <a:spAutoFit/>
          </a:bodyPr>
          <a:lstStyle/>
          <a:p>
            <a:pPr algn="just"/>
            <a:r>
              <a:rPr lang="ru-RU" dirty="0">
                <a:solidFill>
                  <a:srgbClr val="0070C0"/>
                </a:solidFill>
              </a:rPr>
              <a:t>Если студент не загрузил отчет до дедлайна, то загрузка после дедлайна  станет недоступна.</a:t>
            </a:r>
          </a:p>
          <a:p>
            <a:pPr algn="just"/>
            <a:r>
              <a:rPr lang="ru-RU" dirty="0">
                <a:solidFill>
                  <a:srgbClr val="0070C0"/>
                </a:solidFill>
              </a:rPr>
              <a:t>Обязательно, при составлении и оформлении текущего отчёта по практической работе, студент вставляет рисунок (схему, модель БД) из предыдущего отчета.</a:t>
            </a:r>
          </a:p>
          <a:p>
            <a:pPr algn="just"/>
            <a:r>
              <a:rPr lang="ru-RU" dirty="0">
                <a:solidFill>
                  <a:srgbClr val="0070C0"/>
                </a:solidFill>
              </a:rPr>
              <a:t>В отчёте по практике №2 (реляционная структура данных) необходимо набирать формулы, используя встроенный в Word формульный редактор, либо </a:t>
            </a:r>
            <a:r>
              <a:rPr lang="ru-RU" dirty="0" err="1">
                <a:solidFill>
                  <a:srgbClr val="0070C0"/>
                </a:solidFill>
              </a:rPr>
              <a:t>Equation</a:t>
            </a:r>
            <a:r>
              <a:rPr lang="ru-RU" dirty="0">
                <a:solidFill>
                  <a:srgbClr val="0070C0"/>
                </a:solidFill>
              </a:rPr>
              <a:t> 3.0, MathType.</a:t>
            </a:r>
          </a:p>
        </p:txBody>
      </p:sp>
      <p:pic>
        <p:nvPicPr>
          <p:cNvPr id="11" name="Рисунок 10">
            <a:extLst>
              <a:ext uri="{FF2B5EF4-FFF2-40B4-BE49-F238E27FC236}">
                <a16:creationId xmlns:a16="http://schemas.microsoft.com/office/drawing/2014/main" id="{41CEBA4E-B235-7C7A-81F5-D970FC9A197E}"/>
              </a:ext>
            </a:extLst>
          </p:cNvPr>
          <p:cNvPicPr>
            <a:picLocks noChangeAspect="1"/>
          </p:cNvPicPr>
          <p:nvPr/>
        </p:nvPicPr>
        <p:blipFill>
          <a:blip r:embed="rId5"/>
          <a:stretch>
            <a:fillRect/>
          </a:stretch>
        </p:blipFill>
        <p:spPr>
          <a:xfrm>
            <a:off x="6156271" y="0"/>
            <a:ext cx="6035729" cy="3836894"/>
          </a:xfrm>
          <a:prstGeom prst="rect">
            <a:avLst/>
          </a:prstGeom>
        </p:spPr>
      </p:pic>
    </p:spTree>
    <p:extLst>
      <p:ext uri="{BB962C8B-B14F-4D97-AF65-F5344CB8AC3E}">
        <p14:creationId xmlns:p14="http://schemas.microsoft.com/office/powerpoint/2010/main" val="1913310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C91B789-0EE5-A435-0901-DBC05748539C}"/>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DFE22A9B-36CA-B38D-FEDB-FDE9536E1A8E}"/>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2CD0E302-6381-CFA3-7B4B-22BACFE9499F}"/>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FA000658-6DE1-EA50-017B-5A43BA1C2BF6}"/>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AABAD74A-88A1-8B3A-B2A2-B2C651C0AB80}"/>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8E53B093-5849-CCA2-A2D5-24B275F657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0113A488-6863-2C62-64BB-85A15619E59F}"/>
              </a:ext>
            </a:extLst>
          </p:cNvPr>
          <p:cNvSpPr/>
          <p:nvPr/>
        </p:nvSpPr>
        <p:spPr>
          <a:xfrm>
            <a:off x="4758531" y="440610"/>
            <a:ext cx="8346392"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Структуры данных</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683F37C8-81BA-5889-B413-82658FB9D06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5992A5D3-FF15-D4E8-F7D3-ABA0474360DB}"/>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7834C6A-C7D8-3604-3B5F-A8D4317CA80E}"/>
              </a:ext>
            </a:extLst>
          </p:cNvPr>
          <p:cNvSpPr txBox="1"/>
          <p:nvPr/>
        </p:nvSpPr>
        <p:spPr>
          <a:xfrm>
            <a:off x="40962" y="-88120"/>
            <a:ext cx="6055038" cy="67403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Calibri" panose="020F0502020204030204"/>
                <a:ea typeface="+mn-ea"/>
                <a:cs typeface="+mn-cs"/>
              </a:rPr>
              <a:t>10 структур данных, которые делают базы данных быстрыми и масштабируемыми: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Хеш-индексы: Обеспечивают доступ к данным за O(1)O(1), сопоставляя ключи напрямую с ячейками памяти, что ускоряет точечные запросы. Идеально подходят для кэширования и баз данных в памяти.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B-деревья: Организуют данные в сбалансированных древовидных структурах, обеспечивая эффективное добавление, удаление и обработку диапазонных запросов.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Список с пропусками: Использует слоистые связанные списки для быстрого поиска, добавления и удаления данных без строгих требований к балансировке.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Memtable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Хранит недавние операции записи в памяти для быстрого доступа и выгружает их на диск по мере роста данных.</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SSTable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(отсортированные строковые таблицы): Поддерживают данные в виде отсортированных неизменяемых файлов, что позволяет быстро читать данные последовательно и эффективно объединять их.</a:t>
            </a:r>
          </a:p>
        </p:txBody>
      </p:sp>
      <p:pic>
        <p:nvPicPr>
          <p:cNvPr id="10" name="Рисунок 9">
            <a:extLst>
              <a:ext uri="{FF2B5EF4-FFF2-40B4-BE49-F238E27FC236}">
                <a16:creationId xmlns:a16="http://schemas.microsoft.com/office/drawing/2014/main" id="{407341C4-2B5A-C008-B22D-7AB42ED1A921}"/>
              </a:ext>
            </a:extLst>
          </p:cNvPr>
          <p:cNvPicPr>
            <a:picLocks noChangeAspect="1"/>
          </p:cNvPicPr>
          <p:nvPr/>
        </p:nvPicPr>
        <p:blipFill>
          <a:blip r:embed="rId5"/>
          <a:stretch>
            <a:fillRect/>
          </a:stretch>
        </p:blipFill>
        <p:spPr>
          <a:xfrm>
            <a:off x="5993294" y="1587427"/>
            <a:ext cx="5726481" cy="3997954"/>
          </a:xfrm>
          <a:prstGeom prst="rect">
            <a:avLst/>
          </a:prstGeom>
        </p:spPr>
      </p:pic>
    </p:spTree>
    <p:extLst>
      <p:ext uri="{BB962C8B-B14F-4D97-AF65-F5344CB8AC3E}">
        <p14:creationId xmlns:p14="http://schemas.microsoft.com/office/powerpoint/2010/main" val="3265926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E11AD3F-56DC-E680-2C76-C646523ED757}"/>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B9B492EA-E406-74F4-2950-85845583778C}"/>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5A1C7903-8D91-964C-FAA1-D9D4F123DEDA}"/>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095DC62E-4151-9A59-4E17-9F3F6276BE15}"/>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C2B74798-2A57-D14A-FD78-9FFF020A96F0}"/>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F66CB108-C3F6-0DA8-D027-8F91CF0F0D3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8F63464B-5ECC-E282-5567-698A4DBB3C10}"/>
              </a:ext>
            </a:extLst>
          </p:cNvPr>
          <p:cNvSpPr/>
          <p:nvPr/>
        </p:nvSpPr>
        <p:spPr>
          <a:xfrm>
            <a:off x="5133702" y="228342"/>
            <a:ext cx="6658248"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Структуры данных</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27077B6C-EBCC-1084-61C8-E7B2755A4DE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0B5B832D-7096-8B27-A221-068805E2BD2F}"/>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4319F8D-B104-86E5-28EC-99518CFA57CD}"/>
              </a:ext>
            </a:extLst>
          </p:cNvPr>
          <p:cNvSpPr txBox="1"/>
          <p:nvPr/>
        </p:nvSpPr>
        <p:spPr>
          <a:xfrm>
            <a:off x="40962" y="-88120"/>
            <a:ext cx="6055038" cy="72943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Calibri" panose="020F0502020204030204"/>
                <a:ea typeface="+mn-ea"/>
                <a:cs typeface="+mn-cs"/>
              </a:rPr>
              <a:t>10 структур данных, которые делают базы данных быстрыми и масштабируемыми: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Инвертированный индекс: Соотносит термины с их местоположениями в документах, что ускоряет полнотекстовый поиск и поиск по ключевым словам.</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Фильтры Блума: Обеспечивают вероятностную проверку принадлежности, позволяя быстро исключать неподходящие данные без точного поиска.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Битовые индексы: Представляют присутствие или отсутствие данных в виде битов, значительно ускоряя логические и аналитические запросы.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R-деревья: Используют пространственно-ориентированные древовидные структуры для эффективного поиска многомерных данных, таких как географические координаты.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Журнал записи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Write-Ahead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Log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WAL):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Логирует</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все изменения перед их применением к основной базе данных, обеспечивая устойчивость к сбоям и быстрое восстановление</a:t>
            </a:r>
            <a:endParaRPr kumimoji="0" lang="ru-RU"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Рисунок 9">
            <a:extLst>
              <a:ext uri="{FF2B5EF4-FFF2-40B4-BE49-F238E27FC236}">
                <a16:creationId xmlns:a16="http://schemas.microsoft.com/office/drawing/2014/main" id="{C3813149-21E7-0708-DF7B-E1BDF3567FA9}"/>
              </a:ext>
            </a:extLst>
          </p:cNvPr>
          <p:cNvPicPr>
            <a:picLocks noChangeAspect="1"/>
          </p:cNvPicPr>
          <p:nvPr/>
        </p:nvPicPr>
        <p:blipFill>
          <a:blip r:embed="rId5"/>
          <a:stretch>
            <a:fillRect/>
          </a:stretch>
        </p:blipFill>
        <p:spPr>
          <a:xfrm>
            <a:off x="5993294" y="1587427"/>
            <a:ext cx="5726481" cy="3997954"/>
          </a:xfrm>
          <a:prstGeom prst="rect">
            <a:avLst/>
          </a:prstGeom>
        </p:spPr>
      </p:pic>
    </p:spTree>
    <p:extLst>
      <p:ext uri="{BB962C8B-B14F-4D97-AF65-F5344CB8AC3E}">
        <p14:creationId xmlns:p14="http://schemas.microsoft.com/office/powerpoint/2010/main" val="4065258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C4A398A-DBC7-7EC5-4168-8A94B3BF2780}"/>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C1A45F12-841F-16CB-DAAB-35A32C041457}"/>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06D2A6DE-11F0-4154-5502-9C30D333B8C3}"/>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91DCAB91-C7A3-A41B-34EA-3AFF25CA189A}"/>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70AF1CB8-0993-5616-0172-62ECEDD3AA0C}"/>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FB7006B6-DA4E-3D9F-26D6-4E17ACB5C5A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B23865AD-8F85-0FEB-7941-C91503503E7D}"/>
              </a:ext>
            </a:extLst>
          </p:cNvPr>
          <p:cNvSpPr/>
          <p:nvPr/>
        </p:nvSpPr>
        <p:spPr>
          <a:xfrm>
            <a:off x="2603063" y="161626"/>
            <a:ext cx="6658248"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Структуры данных</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02C0AAFC-348E-47D3-B3C3-72A6CD7EF3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BBB6507D-7D10-FF88-A971-846C0D6C8850}"/>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AFED98F-B4E7-5D15-9713-8B9AB6B911A9}"/>
              </a:ext>
            </a:extLst>
          </p:cNvPr>
          <p:cNvSpPr txBox="1"/>
          <p:nvPr/>
        </p:nvSpPr>
        <p:spPr>
          <a:xfrm>
            <a:off x="74742" y="2844212"/>
            <a:ext cx="276319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2F5597"/>
                </a:solidFill>
                <a:effectLst/>
                <a:uLnTx/>
                <a:uFillTx/>
                <a:latin typeface="Calibri" panose="020F0502020204030204"/>
                <a:ea typeface="+mn-ea"/>
                <a:cs typeface="+mn-cs"/>
              </a:rPr>
              <a:t>Структуры данных, которые делают базы данных быстрыми и масштабируемыми:</a:t>
            </a:r>
          </a:p>
        </p:txBody>
      </p:sp>
      <p:pic>
        <p:nvPicPr>
          <p:cNvPr id="8" name="Рисунок 7">
            <a:extLst>
              <a:ext uri="{FF2B5EF4-FFF2-40B4-BE49-F238E27FC236}">
                <a16:creationId xmlns:a16="http://schemas.microsoft.com/office/drawing/2014/main" id="{1496A819-F72D-559E-71FB-2A07318D8694}"/>
              </a:ext>
            </a:extLst>
          </p:cNvPr>
          <p:cNvPicPr>
            <a:picLocks noChangeAspect="1"/>
          </p:cNvPicPr>
          <p:nvPr/>
        </p:nvPicPr>
        <p:blipFill>
          <a:blip r:embed="rId5"/>
          <a:stretch>
            <a:fillRect/>
          </a:stretch>
        </p:blipFill>
        <p:spPr>
          <a:xfrm>
            <a:off x="2603063" y="851490"/>
            <a:ext cx="9588937" cy="6006510"/>
          </a:xfrm>
          <a:prstGeom prst="rect">
            <a:avLst/>
          </a:prstGeom>
        </p:spPr>
      </p:pic>
    </p:spTree>
    <p:extLst>
      <p:ext uri="{BB962C8B-B14F-4D97-AF65-F5344CB8AC3E}">
        <p14:creationId xmlns:p14="http://schemas.microsoft.com/office/powerpoint/2010/main" val="5398556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8F105D2-F98D-E0E5-13D4-BA667A211DCD}"/>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A15E05CB-66C1-91BE-48F1-1E5907762952}"/>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EA49BAEC-30A1-9E76-EB9A-C85F208870F8}"/>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5E552066-A4AC-DF72-3BE9-4D1E0C89D077}"/>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842E801F-34EA-77A6-7901-8C4104B3FE2D}"/>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576D09CC-18A7-8693-B0AD-BDEA98CBD3E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69BC8F4C-194D-EB02-C7F9-2B36D49E2CAE}"/>
              </a:ext>
            </a:extLst>
          </p:cNvPr>
          <p:cNvSpPr/>
          <p:nvPr/>
        </p:nvSpPr>
        <p:spPr>
          <a:xfrm>
            <a:off x="2480332" y="259930"/>
            <a:ext cx="6658248"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Skiplist</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AB3239BF-C0C9-E00B-1F2D-7B7F5188B0F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57F2044D-9C14-4F7A-B403-530FF7CBAA4B}"/>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Рисунок 7">
            <a:extLst>
              <a:ext uri="{FF2B5EF4-FFF2-40B4-BE49-F238E27FC236}">
                <a16:creationId xmlns:a16="http://schemas.microsoft.com/office/drawing/2014/main" id="{D44B8D14-AA13-88B1-290C-8D0C43338133}"/>
              </a:ext>
            </a:extLst>
          </p:cNvPr>
          <p:cNvPicPr>
            <a:picLocks noChangeAspect="1"/>
          </p:cNvPicPr>
          <p:nvPr/>
        </p:nvPicPr>
        <p:blipFill>
          <a:blip r:embed="rId5"/>
          <a:stretch>
            <a:fillRect/>
          </a:stretch>
        </p:blipFill>
        <p:spPr>
          <a:xfrm>
            <a:off x="0" y="440905"/>
            <a:ext cx="12192000" cy="2976332"/>
          </a:xfrm>
          <a:prstGeom prst="rect">
            <a:avLst/>
          </a:prstGeom>
        </p:spPr>
      </p:pic>
      <p:sp>
        <p:nvSpPr>
          <p:cNvPr id="9" name="TextBox 8">
            <a:extLst>
              <a:ext uri="{FF2B5EF4-FFF2-40B4-BE49-F238E27FC236}">
                <a16:creationId xmlns:a16="http://schemas.microsoft.com/office/drawing/2014/main" id="{6458E1D3-33E2-9D5B-1108-79EC933E7397}"/>
              </a:ext>
            </a:extLst>
          </p:cNvPr>
          <p:cNvSpPr txBox="1"/>
          <p:nvPr/>
        </p:nvSpPr>
        <p:spPr>
          <a:xfrm>
            <a:off x="59266" y="4147823"/>
            <a:ext cx="12073467"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t>Список с пропусками (англ. </a:t>
            </a:r>
            <a:r>
              <a:rPr kumimoji="0" lang="ru-RU" sz="1800" b="0" i="0" u="none" strike="noStrike" kern="1200" cap="none" spc="0" normalizeH="0" baseline="0" noProof="0" dirty="0" err="1">
                <a:ln>
                  <a:noFill/>
                </a:ln>
                <a:solidFill>
                  <a:srgbClr val="2F5597"/>
                </a:solidFill>
                <a:effectLst/>
                <a:uLnTx/>
                <a:uFillTx/>
                <a:latin typeface="Calibri" panose="020F0502020204030204"/>
                <a:ea typeface="+mn-ea"/>
                <a:cs typeface="+mn-cs"/>
              </a:rPr>
              <a:t>skip</a:t>
            </a:r>
            <a: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srgbClr val="2F5597"/>
                </a:solidFill>
                <a:effectLst/>
                <a:uLnTx/>
                <a:uFillTx/>
                <a:latin typeface="Calibri" panose="020F0502020204030204"/>
                <a:ea typeface="+mn-ea"/>
                <a:cs typeface="+mn-cs"/>
              </a:rPr>
              <a:t>list</a:t>
            </a:r>
            <a: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t>) — вероятностная структура данных, позволяющая в среднем за O(</a:t>
            </a:r>
            <a:r>
              <a:rPr kumimoji="0" lang="ru-RU" sz="1800" b="0" i="0" u="none" strike="noStrike" kern="1200" cap="none" spc="0" normalizeH="0" baseline="0" noProof="0" dirty="0" err="1">
                <a:ln>
                  <a:noFill/>
                </a:ln>
                <a:solidFill>
                  <a:srgbClr val="2F5597"/>
                </a:solidFill>
                <a:effectLst/>
                <a:uLnTx/>
                <a:uFillTx/>
                <a:latin typeface="Calibri" panose="020F0502020204030204"/>
                <a:ea typeface="+mn-ea"/>
                <a:cs typeface="+mn-cs"/>
              </a:rPr>
              <a:t>log</a:t>
            </a:r>
            <a: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t> времени выполнять операции добавления, удаления и поиска элементов.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t>Список с пропусками состоит из нескольких уровней, на каждом из которых находится отсортированный связный список. На самом нижнем (первом) уровне располагаются все элементы. Дальше около половины элементов в таком же порядке располагаются на втором, почти четверть — на третьем и так далее, но при этом известно, что если элемент расположен на уровне i, то он также расположен на всех уровнях, номера которых меньше i.</a:t>
            </a:r>
          </a:p>
        </p:txBody>
      </p:sp>
    </p:spTree>
    <p:extLst>
      <p:ext uri="{BB962C8B-B14F-4D97-AF65-F5344CB8AC3E}">
        <p14:creationId xmlns:p14="http://schemas.microsoft.com/office/powerpoint/2010/main" val="1624479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A09B05B-CFBA-D1CA-A6AE-64C2850B9229}"/>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951F913C-881A-66C9-6C95-153E31902FDB}"/>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500D613B-6FB7-F899-6323-F8765DFA3420}"/>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0C30C284-3695-1414-403D-A838FDBD145D}"/>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6143A939-81DC-DC65-E44C-8F351C29C24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75B03C33-AD91-74AB-48F0-ACC657A7386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EA85FF29-0D78-9727-A531-B21AD09255CC}"/>
              </a:ext>
            </a:extLst>
          </p:cNvPr>
          <p:cNvSpPr/>
          <p:nvPr/>
        </p:nvSpPr>
        <p:spPr>
          <a:xfrm>
            <a:off x="2485752" y="237832"/>
            <a:ext cx="6658248"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Skiplist</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EE9B7C36-BD33-5715-35EF-D6AF507F146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1C302F56-67B2-C550-0495-F9A7670941E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Рисунок 14">
            <a:extLst>
              <a:ext uri="{FF2B5EF4-FFF2-40B4-BE49-F238E27FC236}">
                <a16:creationId xmlns:a16="http://schemas.microsoft.com/office/drawing/2014/main" id="{3FDE47B2-0B65-E73C-8726-3F68CBABA0F5}"/>
              </a:ext>
            </a:extLst>
          </p:cNvPr>
          <p:cNvPicPr>
            <a:picLocks noChangeAspect="1"/>
          </p:cNvPicPr>
          <p:nvPr/>
        </p:nvPicPr>
        <p:blipFill>
          <a:blip r:embed="rId5"/>
          <a:stretch>
            <a:fillRect/>
          </a:stretch>
        </p:blipFill>
        <p:spPr>
          <a:xfrm>
            <a:off x="0" y="599783"/>
            <a:ext cx="12192000" cy="2311121"/>
          </a:xfrm>
          <a:prstGeom prst="rect">
            <a:avLst/>
          </a:prstGeom>
        </p:spPr>
      </p:pic>
      <p:pic>
        <p:nvPicPr>
          <p:cNvPr id="18" name="Рисунок 17">
            <a:extLst>
              <a:ext uri="{FF2B5EF4-FFF2-40B4-BE49-F238E27FC236}">
                <a16:creationId xmlns:a16="http://schemas.microsoft.com/office/drawing/2014/main" id="{997CE5DF-BC02-8EC3-B759-3111CB741071}"/>
              </a:ext>
            </a:extLst>
          </p:cNvPr>
          <p:cNvPicPr>
            <a:picLocks noChangeAspect="1"/>
          </p:cNvPicPr>
          <p:nvPr/>
        </p:nvPicPr>
        <p:blipFill>
          <a:blip r:embed="rId6"/>
          <a:stretch>
            <a:fillRect/>
          </a:stretch>
        </p:blipFill>
        <p:spPr>
          <a:xfrm>
            <a:off x="2074399" y="2937632"/>
            <a:ext cx="8043201" cy="3893640"/>
          </a:xfrm>
          <a:prstGeom prst="rect">
            <a:avLst/>
          </a:prstGeom>
        </p:spPr>
      </p:pic>
      <p:pic>
        <p:nvPicPr>
          <p:cNvPr id="20" name="Рисунок 19">
            <a:extLst>
              <a:ext uri="{FF2B5EF4-FFF2-40B4-BE49-F238E27FC236}">
                <a16:creationId xmlns:a16="http://schemas.microsoft.com/office/drawing/2014/main" id="{3F68CCE5-AD3A-A236-C9E3-AA52BAAC7317}"/>
              </a:ext>
            </a:extLst>
          </p:cNvPr>
          <p:cNvPicPr>
            <a:picLocks noChangeAspect="1"/>
          </p:cNvPicPr>
          <p:nvPr/>
        </p:nvPicPr>
        <p:blipFill>
          <a:blip r:embed="rId7"/>
          <a:stretch>
            <a:fillRect/>
          </a:stretch>
        </p:blipFill>
        <p:spPr>
          <a:xfrm>
            <a:off x="-1" y="2952476"/>
            <a:ext cx="1562508" cy="559243"/>
          </a:xfrm>
          <a:prstGeom prst="rect">
            <a:avLst/>
          </a:prstGeom>
        </p:spPr>
      </p:pic>
    </p:spTree>
    <p:extLst>
      <p:ext uri="{BB962C8B-B14F-4D97-AF65-F5344CB8AC3E}">
        <p14:creationId xmlns:p14="http://schemas.microsoft.com/office/powerpoint/2010/main" val="34858329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50CF6C0-7A5D-324C-1A63-84DFCFE27917}"/>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D707A97D-A883-CBC3-1D6B-48160E055B0E}"/>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D4DAA269-342E-6DAE-9204-52B306FFDC11}"/>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27AC6C9E-634D-22B3-1334-4B92CFD1020B}"/>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9FDC45D1-70DC-C05A-91CF-0A0C0C1825E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8E1E1136-F751-5B7E-0B9E-3D8EA56B7BE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376B98E5-10D8-8825-A4D3-8780F927AAB6}"/>
              </a:ext>
            </a:extLst>
          </p:cNvPr>
          <p:cNvSpPr/>
          <p:nvPr/>
        </p:nvSpPr>
        <p:spPr>
          <a:xfrm>
            <a:off x="2480331" y="465355"/>
            <a:ext cx="6658248"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Hash index</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F393293D-594B-12AC-294A-06C3F4A063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86C302C6-A123-EC87-5CDB-48BA39625B34}"/>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Рисунок 9">
            <a:extLst>
              <a:ext uri="{FF2B5EF4-FFF2-40B4-BE49-F238E27FC236}">
                <a16:creationId xmlns:a16="http://schemas.microsoft.com/office/drawing/2014/main" id="{AFC18227-6AD1-115F-0D02-694DABB502CE}"/>
              </a:ext>
            </a:extLst>
          </p:cNvPr>
          <p:cNvPicPr>
            <a:picLocks noChangeAspect="1"/>
          </p:cNvPicPr>
          <p:nvPr/>
        </p:nvPicPr>
        <p:blipFill>
          <a:blip r:embed="rId5"/>
          <a:stretch>
            <a:fillRect/>
          </a:stretch>
        </p:blipFill>
        <p:spPr>
          <a:xfrm>
            <a:off x="3773233" y="719765"/>
            <a:ext cx="4391025" cy="2009775"/>
          </a:xfrm>
          <a:prstGeom prst="rect">
            <a:avLst/>
          </a:prstGeom>
        </p:spPr>
      </p:pic>
      <p:pic>
        <p:nvPicPr>
          <p:cNvPr id="15" name="Рисунок 14">
            <a:extLst>
              <a:ext uri="{FF2B5EF4-FFF2-40B4-BE49-F238E27FC236}">
                <a16:creationId xmlns:a16="http://schemas.microsoft.com/office/drawing/2014/main" id="{9D697ADB-19C1-DC0D-F219-1F570E84A023}"/>
              </a:ext>
            </a:extLst>
          </p:cNvPr>
          <p:cNvPicPr>
            <a:picLocks noChangeAspect="1"/>
          </p:cNvPicPr>
          <p:nvPr/>
        </p:nvPicPr>
        <p:blipFill>
          <a:blip r:embed="rId6"/>
          <a:stretch>
            <a:fillRect/>
          </a:stretch>
        </p:blipFill>
        <p:spPr>
          <a:xfrm>
            <a:off x="3773233" y="2891094"/>
            <a:ext cx="5286375" cy="3552825"/>
          </a:xfrm>
          <a:prstGeom prst="rect">
            <a:avLst/>
          </a:prstGeom>
        </p:spPr>
      </p:pic>
      <p:pic>
        <p:nvPicPr>
          <p:cNvPr id="18" name="Рисунок 17">
            <a:extLst>
              <a:ext uri="{FF2B5EF4-FFF2-40B4-BE49-F238E27FC236}">
                <a16:creationId xmlns:a16="http://schemas.microsoft.com/office/drawing/2014/main" id="{53726116-C072-CC81-371C-8685F274C0BE}"/>
              </a:ext>
            </a:extLst>
          </p:cNvPr>
          <p:cNvPicPr>
            <a:picLocks noChangeAspect="1"/>
          </p:cNvPicPr>
          <p:nvPr/>
        </p:nvPicPr>
        <p:blipFill>
          <a:blip r:embed="rId7"/>
          <a:stretch>
            <a:fillRect/>
          </a:stretch>
        </p:blipFill>
        <p:spPr>
          <a:xfrm>
            <a:off x="0" y="712759"/>
            <a:ext cx="3613943" cy="522498"/>
          </a:xfrm>
          <a:prstGeom prst="rect">
            <a:avLst/>
          </a:prstGeom>
        </p:spPr>
      </p:pic>
      <p:sp>
        <p:nvSpPr>
          <p:cNvPr id="8" name="TextBox 7">
            <a:extLst>
              <a:ext uri="{FF2B5EF4-FFF2-40B4-BE49-F238E27FC236}">
                <a16:creationId xmlns:a16="http://schemas.microsoft.com/office/drawing/2014/main" id="{0A317093-0A4F-1D2C-C87F-F98A0BC7312D}"/>
              </a:ext>
            </a:extLst>
          </p:cNvPr>
          <p:cNvSpPr txBox="1"/>
          <p:nvPr/>
        </p:nvSpPr>
        <p:spPr>
          <a:xfrm>
            <a:off x="304800" y="3559918"/>
            <a:ext cx="3613943"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srgbClr val="2F5597"/>
                </a:solidFill>
                <a:effectLst/>
                <a:uLnTx/>
                <a:uFillTx/>
                <a:latin typeface="Google Sans"/>
                <a:ea typeface="+mn-ea"/>
                <a:cs typeface="+mn-cs"/>
              </a:rPr>
              <a:t>Хеш-табли́ца</a:t>
            </a:r>
            <a:r>
              <a:rPr kumimoji="0" lang="ru-RU" sz="1800" b="0" i="0" u="none" strike="noStrike" kern="1200" cap="none" spc="0" normalizeH="0" baseline="0" noProof="0" dirty="0">
                <a:ln>
                  <a:noFill/>
                </a:ln>
                <a:solidFill>
                  <a:srgbClr val="2F5597"/>
                </a:solidFill>
                <a:effectLst/>
                <a:uLnTx/>
                <a:uFillTx/>
                <a:latin typeface="Google Sans"/>
                <a:ea typeface="+mn-ea"/>
                <a:cs typeface="+mn-cs"/>
              </a:rPr>
              <a:t> — структура данных, реализующая интерфейс ассоциативного массива, а именно, она позволяет хранить пары (ключ, значение) и выполнять три операции: операцию добавления новой пары, операцию удаления и операцию поиска пары по ключу.</a:t>
            </a:r>
            <a:endPar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1412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D110B71-7596-6C1C-772D-DECC2517791D}"/>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1F8D0447-43E5-341D-9CF7-052FE06F516C}"/>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CE1D4EFE-5613-434B-9BCC-2D6B928A2666}"/>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51FB9B5B-EBD2-5AC3-2BEC-A871CEC3B8E4}"/>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EFB9C9B0-5E1C-D123-DFD8-2E46706FCB82}"/>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BE9D16CF-C195-36C7-D075-98EAA11AF4C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278663A0-32BB-E45D-337B-FF39ACD9A771}"/>
              </a:ext>
            </a:extLst>
          </p:cNvPr>
          <p:cNvSpPr/>
          <p:nvPr/>
        </p:nvSpPr>
        <p:spPr>
          <a:xfrm>
            <a:off x="2568556" y="633965"/>
            <a:ext cx="6658248"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SSTable</a:t>
            </a:r>
            <a:r>
              <a:rPr kumimoji="0" lang="en-US"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 </a:t>
            </a:r>
            <a:r>
              <a:rPr kumimoji="0" lang="ru-RU"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и </a:t>
            </a:r>
            <a:r>
              <a:rPr kumimoji="0" lang="en-US"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LSM Tree</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311CF119-8B73-EBD7-098C-9C86D53EC8D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4">
            <a:extLst>
              <a:ext uri="{FF2B5EF4-FFF2-40B4-BE49-F238E27FC236}">
                <a16:creationId xmlns:a16="http://schemas.microsoft.com/office/drawing/2014/main" id="{83C31B65-EC06-23F0-CA36-9F0B7B05CA33}"/>
              </a:ext>
            </a:extLst>
          </p:cNvPr>
          <p:cNvSpPr>
            <a:spLocks noChangeArrowheads="1"/>
          </p:cNvSpPr>
          <p:nvPr/>
        </p:nvSpPr>
        <p:spPr bwMode="auto">
          <a:xfrm>
            <a:off x="4929981" y="13524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7044B8E9-8FD3-ADCD-A279-BBD0B2A386E1}"/>
              </a:ext>
            </a:extLst>
          </p:cNvPr>
          <p:cNvSpPr txBox="1"/>
          <p:nvPr/>
        </p:nvSpPr>
        <p:spPr>
          <a:xfrm>
            <a:off x="40962" y="-88120"/>
            <a:ext cx="605503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Структуры данных, которые делают базы данных быстрыми и масштабируемыми:</a:t>
            </a:r>
          </a:p>
        </p:txBody>
      </p:sp>
      <p:pic>
        <p:nvPicPr>
          <p:cNvPr id="8" name="Рисунок 7">
            <a:extLst>
              <a:ext uri="{FF2B5EF4-FFF2-40B4-BE49-F238E27FC236}">
                <a16:creationId xmlns:a16="http://schemas.microsoft.com/office/drawing/2014/main" id="{B3AE4BCA-77C4-89E9-8473-36DDA4E5310E}"/>
              </a:ext>
            </a:extLst>
          </p:cNvPr>
          <p:cNvPicPr>
            <a:picLocks noChangeAspect="1"/>
          </p:cNvPicPr>
          <p:nvPr/>
        </p:nvPicPr>
        <p:blipFill>
          <a:blip r:embed="rId5"/>
          <a:stretch>
            <a:fillRect/>
          </a:stretch>
        </p:blipFill>
        <p:spPr>
          <a:xfrm>
            <a:off x="101600" y="921808"/>
            <a:ext cx="5572125" cy="5810250"/>
          </a:xfrm>
          <a:prstGeom prst="rect">
            <a:avLst/>
          </a:prstGeom>
        </p:spPr>
      </p:pic>
      <p:pic>
        <p:nvPicPr>
          <p:cNvPr id="17" name="Рисунок 16">
            <a:extLst>
              <a:ext uri="{FF2B5EF4-FFF2-40B4-BE49-F238E27FC236}">
                <a16:creationId xmlns:a16="http://schemas.microsoft.com/office/drawing/2014/main" id="{D8FCEBC4-629E-D61D-3BD4-1E8B8FFA94E6}"/>
              </a:ext>
            </a:extLst>
          </p:cNvPr>
          <p:cNvPicPr>
            <a:picLocks noChangeAspect="1"/>
          </p:cNvPicPr>
          <p:nvPr/>
        </p:nvPicPr>
        <p:blipFill>
          <a:blip r:embed="rId6"/>
          <a:stretch>
            <a:fillRect/>
          </a:stretch>
        </p:blipFill>
        <p:spPr>
          <a:xfrm>
            <a:off x="6755533" y="925562"/>
            <a:ext cx="4642319" cy="782672"/>
          </a:xfrm>
          <a:prstGeom prst="rect">
            <a:avLst/>
          </a:prstGeom>
        </p:spPr>
      </p:pic>
    </p:spTree>
    <p:extLst>
      <p:ext uri="{BB962C8B-B14F-4D97-AF65-F5344CB8AC3E}">
        <p14:creationId xmlns:p14="http://schemas.microsoft.com/office/powerpoint/2010/main" val="2297741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8E84472-1040-1711-DF5E-2E7B8E1F0614}"/>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ADB06E62-1713-B5FF-2D4C-7A649CED7413}"/>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44188AF1-A1F2-EAAD-06F1-E07799B164ED}"/>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5BFCD326-56C9-DAA7-C1D4-C5AA9A777B31}"/>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E0B6D41D-7088-4DAB-C5E4-69D8EEFBB90D}"/>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57554D2B-6D9A-FA6E-DFAF-F37B13BFB5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F82203AB-0ECC-821A-23B8-00C3D18FEED5}"/>
              </a:ext>
            </a:extLst>
          </p:cNvPr>
          <p:cNvSpPr/>
          <p:nvPr/>
        </p:nvSpPr>
        <p:spPr>
          <a:xfrm>
            <a:off x="2766876" y="305526"/>
            <a:ext cx="6658248"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B-Tree</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418013A2-49E3-8435-2A19-7A0A4449444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Рисунок 9">
            <a:extLst>
              <a:ext uri="{FF2B5EF4-FFF2-40B4-BE49-F238E27FC236}">
                <a16:creationId xmlns:a16="http://schemas.microsoft.com/office/drawing/2014/main" id="{4506E51E-D189-8043-4E4F-387A544514ED}"/>
              </a:ext>
            </a:extLst>
          </p:cNvPr>
          <p:cNvPicPr>
            <a:picLocks noChangeAspect="1"/>
          </p:cNvPicPr>
          <p:nvPr/>
        </p:nvPicPr>
        <p:blipFill>
          <a:blip r:embed="rId5"/>
          <a:stretch>
            <a:fillRect/>
          </a:stretch>
        </p:blipFill>
        <p:spPr>
          <a:xfrm>
            <a:off x="6911538" y="610130"/>
            <a:ext cx="5280461" cy="1762654"/>
          </a:xfrm>
          <a:prstGeom prst="rect">
            <a:avLst/>
          </a:prstGeom>
        </p:spPr>
      </p:pic>
      <p:pic>
        <p:nvPicPr>
          <p:cNvPr id="15" name="Рисунок 14">
            <a:extLst>
              <a:ext uri="{FF2B5EF4-FFF2-40B4-BE49-F238E27FC236}">
                <a16:creationId xmlns:a16="http://schemas.microsoft.com/office/drawing/2014/main" id="{C2723C83-BF25-E46A-3280-9E6E199E1F10}"/>
              </a:ext>
            </a:extLst>
          </p:cNvPr>
          <p:cNvPicPr>
            <a:picLocks noChangeAspect="1"/>
          </p:cNvPicPr>
          <p:nvPr/>
        </p:nvPicPr>
        <p:blipFill>
          <a:blip r:embed="rId6"/>
          <a:stretch>
            <a:fillRect/>
          </a:stretch>
        </p:blipFill>
        <p:spPr>
          <a:xfrm>
            <a:off x="6911538" y="2372784"/>
            <a:ext cx="5229225" cy="3533775"/>
          </a:xfrm>
          <a:prstGeom prst="rect">
            <a:avLst/>
          </a:prstGeom>
        </p:spPr>
      </p:pic>
      <p:pic>
        <p:nvPicPr>
          <p:cNvPr id="18" name="Рисунок 17">
            <a:extLst>
              <a:ext uri="{FF2B5EF4-FFF2-40B4-BE49-F238E27FC236}">
                <a16:creationId xmlns:a16="http://schemas.microsoft.com/office/drawing/2014/main" id="{8AE9C092-A79A-1B55-855B-439D76F3D091}"/>
              </a:ext>
            </a:extLst>
          </p:cNvPr>
          <p:cNvPicPr>
            <a:picLocks noChangeAspect="1"/>
          </p:cNvPicPr>
          <p:nvPr/>
        </p:nvPicPr>
        <p:blipFill>
          <a:blip r:embed="rId7"/>
          <a:stretch>
            <a:fillRect/>
          </a:stretch>
        </p:blipFill>
        <p:spPr>
          <a:xfrm>
            <a:off x="0" y="0"/>
            <a:ext cx="1543050" cy="1162050"/>
          </a:xfrm>
          <a:prstGeom prst="rect">
            <a:avLst/>
          </a:prstGeom>
        </p:spPr>
      </p:pic>
      <p:sp>
        <p:nvSpPr>
          <p:cNvPr id="8" name="TextBox 7">
            <a:extLst>
              <a:ext uri="{FF2B5EF4-FFF2-40B4-BE49-F238E27FC236}">
                <a16:creationId xmlns:a16="http://schemas.microsoft.com/office/drawing/2014/main" id="{22D14642-EB83-FFDB-42A1-602C5AD54CCF}"/>
              </a:ext>
            </a:extLst>
          </p:cNvPr>
          <p:cNvSpPr txBox="1"/>
          <p:nvPr/>
        </p:nvSpPr>
        <p:spPr>
          <a:xfrm>
            <a:off x="0" y="1197162"/>
            <a:ext cx="6096000"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2F5597"/>
                </a:solidFill>
                <a:effectLst/>
                <a:uLnTx/>
                <a:uFillTx/>
                <a:latin typeface="-apple-system"/>
                <a:ea typeface="+mn-ea"/>
                <a:cs typeface="+mn-cs"/>
              </a:rPr>
              <a:t>Это сбалансированное дерево поиска, в котором каждый узел содержит множество ключей и имеет более двух потомков.</a:t>
            </a:r>
            <a:b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br>
            <a:b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srgbClr val="2F5597"/>
                </a:solidFill>
                <a:effectLst/>
                <a:uLnTx/>
                <a:uFillTx/>
                <a:latin typeface="-apple-system"/>
                <a:ea typeface="+mn-ea"/>
                <a:cs typeface="+mn-cs"/>
              </a:rPr>
              <a:t>Здесь количество ключей в узле и количество его потомков зависит от порядка B-дерева. Каждое B-дерево имеет порядок.</a:t>
            </a:r>
            <a:b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srgbClr val="2F5597"/>
                </a:solidFill>
                <a:effectLst/>
                <a:uLnTx/>
                <a:uFillTx/>
                <a:latin typeface="-apple-system"/>
                <a:ea typeface="+mn-ea"/>
                <a:cs typeface="+mn-cs"/>
              </a:rPr>
              <a:t>B-дерево порядка </a:t>
            </a:r>
            <a:r>
              <a:rPr kumimoji="0" lang="ru-RU" sz="1800" b="1" i="0" u="none" strike="noStrike" kern="1200" cap="none" spc="0" normalizeH="0" baseline="0" noProof="0" dirty="0">
                <a:ln>
                  <a:noFill/>
                </a:ln>
                <a:solidFill>
                  <a:srgbClr val="2F5597"/>
                </a:solidFill>
                <a:effectLst/>
                <a:uLnTx/>
                <a:uFillTx/>
                <a:latin typeface="-apple-system"/>
                <a:ea typeface="+mn-ea"/>
                <a:cs typeface="+mn-cs"/>
              </a:rPr>
              <a:t>m</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обладает следующими свойствами:</a:t>
            </a:r>
            <a:b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br>
            <a:r>
              <a:rPr kumimoji="0" lang="ru-RU" sz="1800" b="0" i="1" u="none" strike="noStrike" kern="1200" cap="none" spc="0" normalizeH="0" baseline="0" noProof="0" dirty="0">
                <a:ln>
                  <a:noFill/>
                </a:ln>
                <a:solidFill>
                  <a:srgbClr val="2F5597"/>
                </a:solidFill>
                <a:effectLst/>
                <a:uLnTx/>
                <a:uFillTx/>
                <a:latin typeface="-apple-system"/>
                <a:ea typeface="+mn-ea"/>
                <a:cs typeface="+mn-cs"/>
              </a:rPr>
              <a:t>Свойство 1:</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Глубина всех листьев одинакова.</a:t>
            </a:r>
            <a:b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br>
            <a:r>
              <a:rPr kumimoji="0" lang="ru-RU" sz="1800" b="0" i="1" u="none" strike="noStrike" kern="1200" cap="none" spc="0" normalizeH="0" baseline="0" noProof="0" dirty="0">
                <a:ln>
                  <a:noFill/>
                </a:ln>
                <a:solidFill>
                  <a:srgbClr val="2F5597"/>
                </a:solidFill>
                <a:effectLst/>
                <a:uLnTx/>
                <a:uFillTx/>
                <a:latin typeface="-apple-system"/>
                <a:ea typeface="+mn-ea"/>
                <a:cs typeface="+mn-cs"/>
              </a:rPr>
              <a:t>Свойство 2:</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Все узлы, кроме корня должны иметь как минимум </a:t>
            </a:r>
            <a:r>
              <a:rPr kumimoji="0" lang="ru-RU" sz="1800" b="1" i="1" u="none" strike="noStrike" kern="1200" cap="none" spc="0" normalizeH="0" baseline="0" noProof="0" dirty="0">
                <a:ln>
                  <a:noFill/>
                </a:ln>
                <a:solidFill>
                  <a:srgbClr val="2F5597"/>
                </a:solidFill>
                <a:effectLst/>
                <a:uLnTx/>
                <a:uFillTx/>
                <a:latin typeface="-apple-system"/>
                <a:ea typeface="+mn-ea"/>
                <a:cs typeface="+mn-cs"/>
              </a:rPr>
              <a:t>(m/2) – 1</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ключей и максимум </a:t>
            </a:r>
            <a:r>
              <a:rPr kumimoji="0" lang="ru-RU" sz="1800" b="1" i="1" u="none" strike="noStrike" kern="1200" cap="none" spc="0" normalizeH="0" baseline="0" noProof="0" dirty="0">
                <a:ln>
                  <a:noFill/>
                </a:ln>
                <a:solidFill>
                  <a:srgbClr val="2F5597"/>
                </a:solidFill>
                <a:effectLst/>
                <a:uLnTx/>
                <a:uFillTx/>
                <a:latin typeface="-apple-system"/>
                <a:ea typeface="+mn-ea"/>
                <a:cs typeface="+mn-cs"/>
              </a:rPr>
              <a:t>m-1</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ключей.</a:t>
            </a:r>
            <a:b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br>
            <a:r>
              <a:rPr kumimoji="0" lang="ru-RU" sz="1800" b="0" i="1" u="none" strike="noStrike" kern="1200" cap="none" spc="0" normalizeH="0" baseline="0" noProof="0" dirty="0">
                <a:ln>
                  <a:noFill/>
                </a:ln>
                <a:solidFill>
                  <a:srgbClr val="2F5597"/>
                </a:solidFill>
                <a:effectLst/>
                <a:uLnTx/>
                <a:uFillTx/>
                <a:latin typeface="-apple-system"/>
                <a:ea typeface="+mn-ea"/>
                <a:cs typeface="+mn-cs"/>
              </a:rPr>
              <a:t>Свойство 3:</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Все узлы без листьев, кроме корня (т.е. все внутренние узлы), должны иметь минимум </a:t>
            </a:r>
            <a:r>
              <a:rPr kumimoji="0" lang="ru-RU" sz="1800" b="1" i="1" u="none" strike="noStrike" kern="1200" cap="none" spc="0" normalizeH="0" baseline="0" noProof="0" dirty="0">
                <a:ln>
                  <a:noFill/>
                </a:ln>
                <a:solidFill>
                  <a:srgbClr val="2F5597"/>
                </a:solidFill>
                <a:effectLst/>
                <a:uLnTx/>
                <a:uFillTx/>
                <a:latin typeface="-apple-system"/>
                <a:ea typeface="+mn-ea"/>
                <a:cs typeface="+mn-cs"/>
              </a:rPr>
              <a:t>m/2</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потомков.</a:t>
            </a:r>
            <a:b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br>
            <a:r>
              <a:rPr kumimoji="0" lang="ru-RU" sz="1800" b="0" i="1" u="none" strike="noStrike" kern="1200" cap="none" spc="0" normalizeH="0" baseline="0" noProof="0" dirty="0">
                <a:ln>
                  <a:noFill/>
                </a:ln>
                <a:solidFill>
                  <a:srgbClr val="2F5597"/>
                </a:solidFill>
                <a:effectLst/>
                <a:uLnTx/>
                <a:uFillTx/>
                <a:latin typeface="-apple-system"/>
                <a:ea typeface="+mn-ea"/>
                <a:cs typeface="+mn-cs"/>
              </a:rPr>
              <a:t>Свойство 4:</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Если корень – это узел не содержащий листьев, он должен иметь минимум </a:t>
            </a:r>
            <a:r>
              <a:rPr kumimoji="0" lang="ru-RU" sz="1800" b="1" i="0" u="none" strike="noStrike" kern="1200" cap="none" spc="0" normalizeH="0" baseline="0" noProof="0" dirty="0">
                <a:ln>
                  <a:noFill/>
                </a:ln>
                <a:solidFill>
                  <a:srgbClr val="2F5597"/>
                </a:solidFill>
                <a:effectLst/>
                <a:uLnTx/>
                <a:uFillTx/>
                <a:latin typeface="-apple-system"/>
                <a:ea typeface="+mn-ea"/>
                <a:cs typeface="+mn-cs"/>
              </a:rPr>
              <a:t>2</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потомка.</a:t>
            </a:r>
            <a:b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br>
            <a:r>
              <a:rPr kumimoji="0" lang="ru-RU" sz="1800" b="0" i="1" u="none" strike="noStrike" kern="1200" cap="none" spc="0" normalizeH="0" baseline="0" noProof="0" dirty="0">
                <a:ln>
                  <a:noFill/>
                </a:ln>
                <a:solidFill>
                  <a:srgbClr val="2F5597"/>
                </a:solidFill>
                <a:effectLst/>
                <a:uLnTx/>
                <a:uFillTx/>
                <a:latin typeface="-apple-system"/>
                <a:ea typeface="+mn-ea"/>
                <a:cs typeface="+mn-cs"/>
              </a:rPr>
              <a:t>Свойство 5:</a:t>
            </a:r>
            <a:r>
              <a:rPr kumimoji="0" lang="ru-RU" sz="1800" b="0" i="0" u="none" strike="noStrike" kern="1200" cap="none" spc="0" normalizeH="0" baseline="0" noProof="0" dirty="0">
                <a:ln>
                  <a:noFill/>
                </a:ln>
                <a:solidFill>
                  <a:srgbClr val="2F5597"/>
                </a:solidFill>
                <a:effectLst/>
                <a:uLnTx/>
                <a:uFillTx/>
                <a:latin typeface="-apple-system"/>
                <a:ea typeface="+mn-ea"/>
                <a:cs typeface="+mn-cs"/>
              </a:rPr>
              <a:t>Узел без листьев с </a:t>
            </a:r>
            <a:r>
              <a:rPr kumimoji="0" lang="ru-RU" sz="1800" b="1" i="0" u="none" strike="noStrike" kern="1200" cap="none" spc="0" normalizeH="0" baseline="0" noProof="0" dirty="0">
                <a:ln>
                  <a:noFill/>
                </a:ln>
                <a:solidFill>
                  <a:srgbClr val="2F5597"/>
                </a:solidFill>
                <a:effectLst/>
                <a:uLnTx/>
                <a:uFillTx/>
                <a:latin typeface="-apple-system"/>
                <a:ea typeface="+mn-ea"/>
                <a:cs typeface="+mn-cs"/>
              </a:rPr>
              <a:t>n-1</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ключами должен иметь </a:t>
            </a:r>
            <a:r>
              <a:rPr kumimoji="0" lang="ru-RU" sz="1800" b="1" i="0" u="none" strike="noStrike" kern="1200" cap="none" spc="0" normalizeH="0" baseline="0" noProof="0" dirty="0">
                <a:ln>
                  <a:noFill/>
                </a:ln>
                <a:solidFill>
                  <a:srgbClr val="2F5597"/>
                </a:solidFill>
                <a:effectLst/>
                <a:uLnTx/>
                <a:uFillTx/>
                <a:latin typeface="-apple-system"/>
                <a:ea typeface="+mn-ea"/>
                <a:cs typeface="+mn-cs"/>
              </a:rPr>
              <a:t>n</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потомков.</a:t>
            </a:r>
            <a:b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br>
            <a:r>
              <a:rPr kumimoji="0" lang="ru-RU" sz="1800" b="0" i="1" u="none" strike="noStrike" kern="1200" cap="none" spc="0" normalizeH="0" baseline="0" noProof="0" dirty="0">
                <a:ln>
                  <a:noFill/>
                </a:ln>
                <a:solidFill>
                  <a:srgbClr val="2F5597"/>
                </a:solidFill>
                <a:effectLst/>
                <a:uLnTx/>
                <a:uFillTx/>
                <a:latin typeface="-apple-system"/>
                <a:ea typeface="+mn-ea"/>
                <a:cs typeface="+mn-cs"/>
              </a:rPr>
              <a:t>Свойство 6:</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Все ключи в узле должны располагаться в порядке возрастания их значений.</a:t>
            </a:r>
            <a:endPar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6445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A4B179B-0C99-E8DE-E87D-86AA0360D4E0}"/>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B21C93D1-5054-415A-3AE7-360EDF1FBDDB}"/>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5C15874E-24C7-96A9-6B69-43EBF85A94CA}"/>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934AFDC4-583C-1BE2-2C6A-17AF9CF20987}"/>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C4540BD0-E24D-7BBC-E812-223ED1F3562C}"/>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7D71CCAB-F5B7-8CD0-2D2B-43F7C566158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1472AC2D-FBF5-684A-BE9D-5D7C4AB631FB}"/>
              </a:ext>
            </a:extLst>
          </p:cNvPr>
          <p:cNvSpPr/>
          <p:nvPr/>
        </p:nvSpPr>
        <p:spPr>
          <a:xfrm>
            <a:off x="2631527" y="773374"/>
            <a:ext cx="6658248"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Inverted index</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04B870EA-5C58-9787-284C-CBF14F78EAF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Рисунок 7">
            <a:extLst>
              <a:ext uri="{FF2B5EF4-FFF2-40B4-BE49-F238E27FC236}">
                <a16:creationId xmlns:a16="http://schemas.microsoft.com/office/drawing/2014/main" id="{C93FDB08-59E7-85DD-9389-1340FD618A52}"/>
              </a:ext>
            </a:extLst>
          </p:cNvPr>
          <p:cNvPicPr>
            <a:picLocks noChangeAspect="1"/>
          </p:cNvPicPr>
          <p:nvPr/>
        </p:nvPicPr>
        <p:blipFill>
          <a:blip r:embed="rId5"/>
          <a:stretch>
            <a:fillRect/>
          </a:stretch>
        </p:blipFill>
        <p:spPr>
          <a:xfrm>
            <a:off x="3012664" y="2158313"/>
            <a:ext cx="5895975" cy="1924050"/>
          </a:xfrm>
          <a:prstGeom prst="rect">
            <a:avLst/>
          </a:prstGeom>
        </p:spPr>
      </p:pic>
      <p:pic>
        <p:nvPicPr>
          <p:cNvPr id="16" name="Рисунок 15">
            <a:extLst>
              <a:ext uri="{FF2B5EF4-FFF2-40B4-BE49-F238E27FC236}">
                <a16:creationId xmlns:a16="http://schemas.microsoft.com/office/drawing/2014/main" id="{2E6E4E51-028C-F95E-3C4C-538BC9A89313}"/>
              </a:ext>
            </a:extLst>
          </p:cNvPr>
          <p:cNvPicPr>
            <a:picLocks noChangeAspect="1"/>
          </p:cNvPicPr>
          <p:nvPr/>
        </p:nvPicPr>
        <p:blipFill>
          <a:blip r:embed="rId6"/>
          <a:stretch>
            <a:fillRect/>
          </a:stretch>
        </p:blipFill>
        <p:spPr>
          <a:xfrm>
            <a:off x="10199944" y="33459"/>
            <a:ext cx="1951094" cy="950009"/>
          </a:xfrm>
          <a:prstGeom prst="rect">
            <a:avLst/>
          </a:prstGeom>
        </p:spPr>
      </p:pic>
      <p:sp>
        <p:nvSpPr>
          <p:cNvPr id="9" name="TextBox 8">
            <a:extLst>
              <a:ext uri="{FF2B5EF4-FFF2-40B4-BE49-F238E27FC236}">
                <a16:creationId xmlns:a16="http://schemas.microsoft.com/office/drawing/2014/main" id="{235CBBA9-137C-D10A-26AC-5F79ED3FBB11}"/>
              </a:ext>
            </a:extLst>
          </p:cNvPr>
          <p:cNvSpPr txBox="1"/>
          <p:nvPr/>
        </p:nvSpPr>
        <p:spPr>
          <a:xfrm>
            <a:off x="0" y="5034759"/>
            <a:ext cx="1039843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7" tooltip="Структура данных">
                  <a:extLst>
                    <a:ext uri="{A12FA001-AC4F-418D-AE19-62706E023703}">
                      <ahyp:hlinkClr xmlns:ahyp="http://schemas.microsoft.com/office/drawing/2018/hyperlinkcolor" val="tx"/>
                    </a:ext>
                  </a:extLst>
                </a:hlinkClick>
              </a:rPr>
              <a:t>Структура данных</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в которой для каждого слова коллекции документов в соответствующем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8" tooltip="Список (информатика)">
                  <a:extLst>
                    <a:ext uri="{A12FA001-AC4F-418D-AE19-62706E023703}">
                      <ahyp:hlinkClr xmlns:ahyp="http://schemas.microsoft.com/office/drawing/2018/hyperlinkcolor" val="tx"/>
                    </a:ext>
                  </a:extLst>
                </a:hlinkClick>
              </a:rPr>
              <a:t>списке</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перечислены все документы в коллекции, в которых оно встретилось. Инвертированный индекс используется для поиска по текстам.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Есть два варианта инвертированного индекса:</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индекс, содержащий только список документов для каждого слова,</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индекс, дополнительно включающий позицию слова в каждом документе.</a:t>
            </a:r>
          </a:p>
        </p:txBody>
      </p:sp>
    </p:spTree>
    <p:extLst>
      <p:ext uri="{BB962C8B-B14F-4D97-AF65-F5344CB8AC3E}">
        <p14:creationId xmlns:p14="http://schemas.microsoft.com/office/powerpoint/2010/main" val="7368640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DCA9CBA-6798-3044-9431-5B49AE5868FA}"/>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28C3906B-855E-C4F5-D5FB-ED1899129ABC}"/>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50B4E097-B3F3-590A-5B5D-2F665A951AB8}"/>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97FC77B5-67D0-A81E-9A35-CBBD7AAD656B}"/>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0F3E450A-5BC0-5FF7-5FAE-23A7A1D7EDBB}"/>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01A68AEC-1640-B740-5EF9-828268D9D62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1F5AE207-3317-8F64-91F3-BE053AF286DE}"/>
              </a:ext>
            </a:extLst>
          </p:cNvPr>
          <p:cNvSpPr/>
          <p:nvPr/>
        </p:nvSpPr>
        <p:spPr>
          <a:xfrm>
            <a:off x="3220490" y="616256"/>
            <a:ext cx="6658248"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Suffix tree</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FA1D6D34-F1A3-52A7-F023-CEA8EBB178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Рисунок 9">
            <a:extLst>
              <a:ext uri="{FF2B5EF4-FFF2-40B4-BE49-F238E27FC236}">
                <a16:creationId xmlns:a16="http://schemas.microsoft.com/office/drawing/2014/main" id="{749E3D01-589C-389A-77C2-A9A8FE3C3418}"/>
              </a:ext>
            </a:extLst>
          </p:cNvPr>
          <p:cNvPicPr>
            <a:picLocks noChangeAspect="1"/>
          </p:cNvPicPr>
          <p:nvPr/>
        </p:nvPicPr>
        <p:blipFill>
          <a:blip r:embed="rId5"/>
          <a:stretch>
            <a:fillRect/>
          </a:stretch>
        </p:blipFill>
        <p:spPr>
          <a:xfrm>
            <a:off x="1653381" y="889516"/>
            <a:ext cx="9649883" cy="4195246"/>
          </a:xfrm>
          <a:prstGeom prst="rect">
            <a:avLst/>
          </a:prstGeom>
        </p:spPr>
      </p:pic>
      <p:sp>
        <p:nvSpPr>
          <p:cNvPr id="8" name="TextBox 7">
            <a:extLst>
              <a:ext uri="{FF2B5EF4-FFF2-40B4-BE49-F238E27FC236}">
                <a16:creationId xmlns:a16="http://schemas.microsoft.com/office/drawing/2014/main" id="{43A0DDEC-B0B1-3C08-6C6E-BF5427BE596A}"/>
              </a:ext>
            </a:extLst>
          </p:cNvPr>
          <p:cNvSpPr txBox="1"/>
          <p:nvPr/>
        </p:nvSpPr>
        <p:spPr>
          <a:xfrm>
            <a:off x="33867" y="5344001"/>
            <a:ext cx="1212426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В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6" tooltip="Информатика">
                  <a:extLst>
                    <a:ext uri="{A12FA001-AC4F-418D-AE19-62706E023703}">
                      <ahyp:hlinkClr xmlns:ahyp="http://schemas.microsoft.com/office/drawing/2018/hyperlinkcolor" val="tx"/>
                    </a:ext>
                  </a:extLst>
                </a:hlinkClick>
              </a:rPr>
              <a:t>информатике</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a:t>
            </a:r>
            <a:r>
              <a:rPr kumimoji="0" lang="ru-RU" sz="1800" b="0" i="0" u="none" strike="noStrike" kern="1200" cap="none" spc="0" normalizeH="0" baseline="0" noProof="0" dirty="0" err="1">
                <a:ln>
                  <a:noFill/>
                </a:ln>
                <a:solidFill>
                  <a:srgbClr val="2F5597"/>
                </a:solidFill>
                <a:effectLst/>
                <a:uLnTx/>
                <a:uFillTx/>
                <a:latin typeface="Arial" panose="020B0604020202020204" pitchFamily="34" charset="0"/>
                <a:ea typeface="+mn-ea"/>
                <a:cs typeface="+mn-cs"/>
              </a:rPr>
              <a:t>суффиксное</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a:t>
            </a:r>
            <a:r>
              <a:rPr kumimoji="0" lang="ru-RU" sz="1800" b="1"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дерево</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(также называемое </a:t>
            </a:r>
            <a:r>
              <a:rPr kumimoji="0" lang="ru-RU" sz="1800" b="1"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деревом PAT</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или, в более ранней форме, </a:t>
            </a:r>
            <a:r>
              <a:rPr kumimoji="0" lang="ru-RU" sz="1800" b="1"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позиционным деревом</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 — это сжатое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7" tooltip="Трие">
                  <a:extLst>
                    <a:ext uri="{A12FA001-AC4F-418D-AE19-62706E023703}">
                      <ahyp:hlinkClr xmlns:ahyp="http://schemas.microsoft.com/office/drawing/2018/hyperlinkcolor" val="tx"/>
                    </a:ext>
                  </a:extLst>
                </a:hlinkClick>
              </a:rPr>
              <a:t>дерево,</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содержащее все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8" tooltip="Суффикс (компьютерные науки)">
                  <a:extLst>
                    <a:ext uri="{A12FA001-AC4F-418D-AE19-62706E023703}">
                      <ahyp:hlinkClr xmlns:ahyp="http://schemas.microsoft.com/office/drawing/2018/hyperlinkcolor" val="tx"/>
                    </a:ext>
                  </a:extLst>
                </a:hlinkClick>
              </a:rPr>
              <a:t>суффиксы</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заданного текста в качестве их ключей и позиции в тексте в качестве их значений. </a:t>
            </a:r>
            <a:r>
              <a:rPr kumimoji="0" lang="ru-RU" sz="1800" b="0" i="0" u="none" strike="noStrike" kern="1200" cap="none" spc="0" normalizeH="0" baseline="0" noProof="0" dirty="0" err="1">
                <a:ln>
                  <a:noFill/>
                </a:ln>
                <a:solidFill>
                  <a:srgbClr val="2F5597"/>
                </a:solidFill>
                <a:effectLst/>
                <a:uLnTx/>
                <a:uFillTx/>
                <a:latin typeface="Arial" panose="020B0604020202020204" pitchFamily="34" charset="0"/>
                <a:ea typeface="+mn-ea"/>
                <a:cs typeface="+mn-cs"/>
              </a:rPr>
              <a:t>Суффиксные</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деревья позволяют особенно быстро реализовывать многие важные строковые операции.</a:t>
            </a:r>
            <a:endPar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089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45E83C-C911-47A4-C896-5E0439A27979}"/>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3B9CFD47-9103-6BC2-F6B8-0D9EC4271FDF}"/>
              </a:ext>
            </a:extLst>
          </p:cNvPr>
          <p:cNvPicPr>
            <a:picLocks noChangeAspect="1"/>
          </p:cNvPicPr>
          <p:nvPr/>
        </p:nvPicPr>
        <p:blipFill>
          <a:blip r:embed="rId3"/>
          <a:srcRect/>
          <a:stretch/>
        </p:blipFill>
        <p:spPr>
          <a:xfrm>
            <a:off x="0" y="3725509"/>
            <a:ext cx="7177147" cy="3162647"/>
          </a:xfrm>
          <a:prstGeom prst="rect">
            <a:avLst/>
          </a:prstGeom>
        </p:spPr>
      </p:pic>
      <p:pic>
        <p:nvPicPr>
          <p:cNvPr id="3" name="Object 2" descr="preencoded.png">
            <a:extLst>
              <a:ext uri="{FF2B5EF4-FFF2-40B4-BE49-F238E27FC236}">
                <a16:creationId xmlns:a16="http://schemas.microsoft.com/office/drawing/2014/main" id="{BF989BCA-47F4-6474-7B26-509288CD99A5}"/>
              </a:ext>
            </a:extLst>
          </p:cNvPr>
          <p:cNvPicPr>
            <a:picLocks noChangeAspect="1"/>
          </p:cNvPicPr>
          <p:nvPr/>
        </p:nvPicPr>
        <p:blipFill>
          <a:blip r:embed="rId4"/>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D842D365-8796-E6BC-E500-D7CA6224F9F7}"/>
              </a:ext>
            </a:extLst>
          </p:cNvPr>
          <p:cNvSpPr/>
          <p:nvPr/>
        </p:nvSpPr>
        <p:spPr>
          <a:xfrm>
            <a:off x="11791950" y="6438900"/>
            <a:ext cx="107950" cy="196850"/>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6" name="TextBox 5">
            <a:extLst>
              <a:ext uri="{FF2B5EF4-FFF2-40B4-BE49-F238E27FC236}">
                <a16:creationId xmlns:a16="http://schemas.microsoft.com/office/drawing/2014/main" id="{63DE7FD8-8FAD-17D3-C84F-71F03AF705D5}"/>
              </a:ext>
            </a:extLst>
          </p:cNvPr>
          <p:cNvSpPr txBox="1"/>
          <p:nvPr/>
        </p:nvSpPr>
        <p:spPr>
          <a:xfrm>
            <a:off x="-60158" y="6951"/>
            <a:ext cx="5237870" cy="4089838"/>
          </a:xfrm>
          <a:prstGeom prst="rect">
            <a:avLst/>
          </a:prstGeom>
          <a:noFill/>
        </p:spPr>
        <p:txBody>
          <a:bodyPr wrap="square">
            <a:spAutoFit/>
          </a:bodyPr>
          <a:lstStyle/>
          <a:p>
            <a:pPr>
              <a:lnSpc>
                <a:spcPct val="115000"/>
              </a:lnSpc>
              <a:spcAft>
                <a:spcPts val="800"/>
              </a:spcAft>
            </a:pPr>
            <a:r>
              <a:rPr lang="ru-RU" sz="1600" b="1" u="sng"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Контрольные тесты</a:t>
            </a:r>
            <a:endParaRPr lang="ru-RU" sz="1600" u="sng"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ru-RU" sz="16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Тесты студенты выполняют в СДО на паре.</a:t>
            </a:r>
            <a:endParaRPr lang="ru-RU" sz="16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ru-RU" sz="16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Баллы минусуются, если по базовым вопросам  студент отвечает не правильно.</a:t>
            </a:r>
            <a:endParaRPr lang="ru-RU" sz="16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ru-RU" sz="16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Проходного балла нет, сколько студент набрал столько и остается.</a:t>
            </a:r>
            <a:endParaRPr lang="ru-RU" sz="16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ru-RU" sz="1600" b="1"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Контрольный тест №1</a:t>
            </a:r>
            <a:r>
              <a:rPr lang="ru-RU" sz="16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 (Лекции 1, 2, 3) проводится на 6 неделе в начале пары (20 минут) на практике.</a:t>
            </a:r>
            <a:endParaRPr lang="ru-RU" sz="16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ru-RU" sz="1600" b="1"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Контрольный тест №2</a:t>
            </a:r>
            <a:r>
              <a:rPr lang="ru-RU" sz="16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 (Лекции 4, 5, 6) проводится на 15 неделе в начале пары (20 минут) на практике.</a:t>
            </a:r>
            <a:endParaRPr lang="ru-RU" sz="16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ru-RU" sz="1600" b="1"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Контрольный тест №3</a:t>
            </a:r>
            <a:r>
              <a:rPr lang="ru-RU" sz="1600"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 (Лекции №7-8) проводится на 15 неделе в начале пары на лекции.</a:t>
            </a:r>
            <a:endParaRPr lang="ru-RU" sz="16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9062BD6C-E966-F921-A486-BA4A92B65A11}"/>
              </a:ext>
            </a:extLst>
          </p:cNvPr>
          <p:cNvSpPr txBox="1"/>
          <p:nvPr/>
        </p:nvSpPr>
        <p:spPr>
          <a:xfrm>
            <a:off x="-60158" y="4391827"/>
            <a:ext cx="5460799" cy="2862322"/>
          </a:xfrm>
          <a:prstGeom prst="rect">
            <a:avLst/>
          </a:prstGeom>
          <a:noFill/>
        </p:spPr>
        <p:txBody>
          <a:bodyPr wrap="square">
            <a:spAutoFit/>
          </a:bodyPr>
          <a:lstStyle/>
          <a:p>
            <a:r>
              <a:rPr lang="ru-RU" b="1" u="sng" dirty="0">
                <a:solidFill>
                  <a:srgbClr val="0070C0"/>
                </a:solidFill>
              </a:rPr>
              <a:t>Контрольная работа</a:t>
            </a:r>
          </a:p>
          <a:p>
            <a:r>
              <a:rPr lang="ru-RU" dirty="0">
                <a:solidFill>
                  <a:srgbClr val="0070C0"/>
                </a:solidFill>
              </a:rPr>
              <a:t>Выполняется на 14 неделе в аудитории.</a:t>
            </a:r>
          </a:p>
          <a:p>
            <a:r>
              <a:rPr lang="ru-RU" dirty="0">
                <a:solidFill>
                  <a:srgbClr val="0070C0"/>
                </a:solidFill>
              </a:rPr>
              <a:t>Студент получает задание на паре. </a:t>
            </a:r>
          </a:p>
          <a:p>
            <a:r>
              <a:rPr lang="ru-RU" dirty="0">
                <a:solidFill>
                  <a:srgbClr val="0070C0"/>
                </a:solidFill>
              </a:rPr>
              <a:t>Время выполнения контрольной работы – 1 час.</a:t>
            </a:r>
          </a:p>
          <a:p>
            <a:r>
              <a:rPr lang="ru-RU" dirty="0">
                <a:solidFill>
                  <a:srgbClr val="0070C0"/>
                </a:solidFill>
              </a:rPr>
              <a:t>Спроектированную модель данных студент импортирует в формате JSON и загружает в СДО до окончания пары. Если студент, не успел загрузить модель до окончания пары, доступ для загрузки JSON-документа закрывается.</a:t>
            </a:r>
          </a:p>
          <a:p>
            <a:endParaRPr lang="ru-RU" dirty="0"/>
          </a:p>
        </p:txBody>
      </p:sp>
      <p:sp>
        <p:nvSpPr>
          <p:cNvPr id="13" name="TextBox 12">
            <a:extLst>
              <a:ext uri="{FF2B5EF4-FFF2-40B4-BE49-F238E27FC236}">
                <a16:creationId xmlns:a16="http://schemas.microsoft.com/office/drawing/2014/main" id="{1F087E3D-2946-16C3-779F-5A28363D0A51}"/>
              </a:ext>
            </a:extLst>
          </p:cNvPr>
          <p:cNvSpPr txBox="1"/>
          <p:nvPr/>
        </p:nvSpPr>
        <p:spPr>
          <a:xfrm>
            <a:off x="5104657" y="-93946"/>
            <a:ext cx="7177146" cy="7017306"/>
          </a:xfrm>
          <a:prstGeom prst="rect">
            <a:avLst/>
          </a:prstGeom>
          <a:noFill/>
        </p:spPr>
        <p:txBody>
          <a:bodyPr wrap="square">
            <a:spAutoFit/>
          </a:bodyPr>
          <a:lstStyle/>
          <a:p>
            <a:r>
              <a:rPr lang="ru-RU" b="1" u="sng" dirty="0">
                <a:solidFill>
                  <a:srgbClr val="0070C0"/>
                </a:solidFill>
              </a:rPr>
              <a:t>Экзамен</a:t>
            </a:r>
          </a:p>
          <a:p>
            <a:r>
              <a:rPr lang="ru-RU" b="1" dirty="0">
                <a:solidFill>
                  <a:srgbClr val="0070C0"/>
                </a:solidFill>
              </a:rPr>
              <a:t>Допуск к экзамену – защита всех практических работ в течение семестра очно.</a:t>
            </a:r>
            <a:r>
              <a:rPr lang="ru-RU" dirty="0">
                <a:solidFill>
                  <a:srgbClr val="0070C0"/>
                </a:solidFill>
              </a:rPr>
              <a:t> В случае, если студент не сдал какие-либо практики, у него есть возможность сдать их во время экзамена, если успеет. В противном случае, отправляется на пересдачу (необходимость сдачи работ сохраняется).</a:t>
            </a:r>
          </a:p>
          <a:p>
            <a:r>
              <a:rPr lang="ru-RU" b="1" dirty="0">
                <a:solidFill>
                  <a:srgbClr val="0070C0"/>
                </a:solidFill>
              </a:rPr>
              <a:t>Если студент набрал меньше 50 % от общей суммы баллов, то экзамен будет проходить по билету (3 теоретических вопроса + 1 задача).</a:t>
            </a:r>
          </a:p>
          <a:p>
            <a:r>
              <a:rPr lang="ru-RU" b="1" dirty="0">
                <a:solidFill>
                  <a:schemeClr val="accent2"/>
                </a:solidFill>
              </a:rPr>
              <a:t>Если студент набрал больше 50% от суммы максимальной суммы баллов, то сдаёт тестирование на экзамене. + добавляются баллы за активность.</a:t>
            </a:r>
          </a:p>
          <a:p>
            <a:r>
              <a:rPr lang="ru-RU" dirty="0">
                <a:solidFill>
                  <a:schemeClr val="accent2"/>
                </a:solidFill>
              </a:rPr>
              <a:t>За тест студент может набрать 20 баллов, за которые можно получить:</a:t>
            </a:r>
          </a:p>
          <a:p>
            <a:r>
              <a:rPr lang="ru-RU" dirty="0">
                <a:solidFill>
                  <a:schemeClr val="accent2"/>
                </a:solidFill>
              </a:rPr>
              <a:t>•	От 10 до 14 баллов — оценка «3»;</a:t>
            </a:r>
          </a:p>
          <a:p>
            <a:r>
              <a:rPr lang="ru-RU" dirty="0">
                <a:solidFill>
                  <a:schemeClr val="accent2"/>
                </a:solidFill>
              </a:rPr>
              <a:t>•	От 15 до 19 баллов — оценка «4»;</a:t>
            </a:r>
          </a:p>
          <a:p>
            <a:r>
              <a:rPr lang="ru-RU" dirty="0">
                <a:solidFill>
                  <a:schemeClr val="accent2"/>
                </a:solidFill>
              </a:rPr>
              <a:t>•	20 баллов — оценка «5».</a:t>
            </a:r>
          </a:p>
          <a:p>
            <a:r>
              <a:rPr lang="ru-RU" dirty="0">
                <a:solidFill>
                  <a:schemeClr val="accent2"/>
                </a:solidFill>
              </a:rPr>
              <a:t>К баллам за тест прибавляются доп. баллы, которые студент получает в течение семестра по данным критериям:</a:t>
            </a:r>
          </a:p>
          <a:p>
            <a:r>
              <a:rPr lang="ru-RU" dirty="0">
                <a:solidFill>
                  <a:schemeClr val="accent2"/>
                </a:solidFill>
              </a:rPr>
              <a:t>•	Набрано 55-64 балла за семестр — 1 доп.;</a:t>
            </a:r>
          </a:p>
          <a:p>
            <a:r>
              <a:rPr lang="ru-RU" dirty="0">
                <a:solidFill>
                  <a:schemeClr val="accent2"/>
                </a:solidFill>
              </a:rPr>
              <a:t>•	Набрано 65-74 балла за семестр — 2 доп.;</a:t>
            </a:r>
          </a:p>
          <a:p>
            <a:r>
              <a:rPr lang="ru-RU" dirty="0">
                <a:solidFill>
                  <a:schemeClr val="accent2"/>
                </a:solidFill>
              </a:rPr>
              <a:t>•	Набрано 75-84 балла за семестр — 3 доп.;</a:t>
            </a:r>
          </a:p>
          <a:p>
            <a:r>
              <a:rPr lang="ru-RU" dirty="0">
                <a:solidFill>
                  <a:schemeClr val="accent2"/>
                </a:solidFill>
              </a:rPr>
              <a:t>•	Набрано 85-94 балла за семестр — 4 доп.;</a:t>
            </a:r>
          </a:p>
          <a:p>
            <a:r>
              <a:rPr lang="ru-RU" dirty="0">
                <a:solidFill>
                  <a:schemeClr val="accent2"/>
                </a:solidFill>
              </a:rPr>
              <a:t>•	Набрано 95-100 балла за семестр — 5 доп. </a:t>
            </a:r>
          </a:p>
          <a:p>
            <a:r>
              <a:rPr lang="ru-RU" dirty="0">
                <a:solidFill>
                  <a:schemeClr val="accent2"/>
                </a:solidFill>
              </a:rPr>
              <a:t>В случае, если студент сдал тест на «2», то отправляется на пересдачу  без учета доп. баллов.</a:t>
            </a:r>
          </a:p>
        </p:txBody>
      </p:sp>
    </p:spTree>
    <p:extLst>
      <p:ext uri="{BB962C8B-B14F-4D97-AF65-F5344CB8AC3E}">
        <p14:creationId xmlns:p14="http://schemas.microsoft.com/office/powerpoint/2010/main" val="13266362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CB4C9E8-EA6C-9EAC-BD15-48CCFD82AD7E}"/>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7CCE969B-F6C2-9B74-88A0-E51C9BCA5DFA}"/>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E89A2EBE-EA1D-DF3C-8B7D-5468259BB7E5}"/>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0967CA0B-6F6D-614A-A276-CB4D96A82745}"/>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12460774-6727-D796-3579-FEC95C8B4BA9}"/>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BDE1CB09-BA26-2523-D858-2685141B97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4077F5E1-ECCC-B53D-37E4-5D8D9C183C01}"/>
              </a:ext>
            </a:extLst>
          </p:cNvPr>
          <p:cNvSpPr/>
          <p:nvPr/>
        </p:nvSpPr>
        <p:spPr>
          <a:xfrm>
            <a:off x="2881823" y="160684"/>
            <a:ext cx="6658248"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R tree</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BB54A5DD-33D9-8C9E-D184-24D48EC8F6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Рисунок 7">
            <a:extLst>
              <a:ext uri="{FF2B5EF4-FFF2-40B4-BE49-F238E27FC236}">
                <a16:creationId xmlns:a16="http://schemas.microsoft.com/office/drawing/2014/main" id="{C30CDF28-49AA-A1E2-A7B9-10FE16863421}"/>
              </a:ext>
            </a:extLst>
          </p:cNvPr>
          <p:cNvPicPr>
            <a:picLocks noChangeAspect="1"/>
          </p:cNvPicPr>
          <p:nvPr/>
        </p:nvPicPr>
        <p:blipFill>
          <a:blip r:embed="rId5"/>
          <a:stretch>
            <a:fillRect/>
          </a:stretch>
        </p:blipFill>
        <p:spPr>
          <a:xfrm>
            <a:off x="2353733" y="341659"/>
            <a:ext cx="7943305" cy="6022322"/>
          </a:xfrm>
          <a:prstGeom prst="rect">
            <a:avLst/>
          </a:prstGeom>
        </p:spPr>
      </p:pic>
    </p:spTree>
    <p:extLst>
      <p:ext uri="{BB962C8B-B14F-4D97-AF65-F5344CB8AC3E}">
        <p14:creationId xmlns:p14="http://schemas.microsoft.com/office/powerpoint/2010/main" val="24067338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29EF06E-F5D4-FF1F-CEA9-7C78A8747F21}"/>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A04AA2F8-D317-FC22-C768-3E8E7285F8CC}"/>
              </a:ext>
            </a:extLst>
          </p:cNvPr>
          <p:cNvPicPr>
            <a:picLocks noChangeAspect="1"/>
          </p:cNvPicPr>
          <p:nvPr/>
        </p:nvPicPr>
        <p:blipFill>
          <a:blip r:embed="rId3"/>
          <a:srcRect/>
          <a:stretch/>
        </p:blipFill>
        <p:spPr>
          <a:xfrm>
            <a:off x="0" y="3695701"/>
            <a:ext cx="7177147" cy="3162647"/>
          </a:xfrm>
          <a:prstGeom prst="rect">
            <a:avLst/>
          </a:prstGeom>
        </p:spPr>
      </p:pic>
      <p:pic>
        <p:nvPicPr>
          <p:cNvPr id="3" name="Object 2" descr="preencoded.png">
            <a:extLst>
              <a:ext uri="{FF2B5EF4-FFF2-40B4-BE49-F238E27FC236}">
                <a16:creationId xmlns:a16="http://schemas.microsoft.com/office/drawing/2014/main" id="{8E223601-06B7-5F47-0733-DE1813217BB1}"/>
              </a:ext>
            </a:extLst>
          </p:cNvPr>
          <p:cNvPicPr>
            <a:picLocks noChangeAspect="1"/>
          </p:cNvPicPr>
          <p:nvPr/>
        </p:nvPicPr>
        <p:blipFill>
          <a:blip r:embed="rId4"/>
          <a:srcRect/>
          <a:stretch/>
        </p:blipFill>
        <p:spPr>
          <a:xfrm>
            <a:off x="5521070" y="2624162"/>
            <a:ext cx="6670930" cy="4233838"/>
          </a:xfrm>
          <a:prstGeom prst="rect">
            <a:avLst/>
          </a:prstGeom>
        </p:spPr>
      </p:pic>
      <p:sp>
        <p:nvSpPr>
          <p:cNvPr id="4" name="Rectangle 2">
            <a:extLst>
              <a:ext uri="{FF2B5EF4-FFF2-40B4-BE49-F238E27FC236}">
                <a16:creationId xmlns:a16="http://schemas.microsoft.com/office/drawing/2014/main" id="{E6E7BCED-158C-66FA-F257-2BD7CB0E1FE9}"/>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69CCC6E4-ED85-D113-6CF8-352C3E83E6A3}"/>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77EB6E26-8505-BAAD-CE8F-3E878436F70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44924D8C-E027-9F6C-CB96-25F7043504F7}"/>
              </a:ext>
            </a:extLst>
          </p:cNvPr>
          <p:cNvSpPr/>
          <p:nvPr/>
        </p:nvSpPr>
        <p:spPr>
          <a:xfrm>
            <a:off x="2492357" y="183762"/>
            <a:ext cx="6658248" cy="361951"/>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R tree</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DB12EB27-66F4-EBD3-7801-6C24499DC7A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Рисунок 9">
            <a:extLst>
              <a:ext uri="{FF2B5EF4-FFF2-40B4-BE49-F238E27FC236}">
                <a16:creationId xmlns:a16="http://schemas.microsoft.com/office/drawing/2014/main" id="{56BD6910-1491-C2CE-E919-ED9D898BDB94}"/>
              </a:ext>
            </a:extLst>
          </p:cNvPr>
          <p:cNvPicPr>
            <a:picLocks noChangeAspect="1"/>
          </p:cNvPicPr>
          <p:nvPr/>
        </p:nvPicPr>
        <p:blipFill>
          <a:blip r:embed="rId5"/>
          <a:stretch>
            <a:fillRect/>
          </a:stretch>
        </p:blipFill>
        <p:spPr>
          <a:xfrm>
            <a:off x="3639372" y="491748"/>
            <a:ext cx="4591050" cy="1285875"/>
          </a:xfrm>
          <a:prstGeom prst="rect">
            <a:avLst/>
          </a:prstGeom>
        </p:spPr>
      </p:pic>
      <p:pic>
        <p:nvPicPr>
          <p:cNvPr id="15" name="Рисунок 14">
            <a:extLst>
              <a:ext uri="{FF2B5EF4-FFF2-40B4-BE49-F238E27FC236}">
                <a16:creationId xmlns:a16="http://schemas.microsoft.com/office/drawing/2014/main" id="{3DB86ADD-497A-B367-E844-432ADA23E2CB}"/>
              </a:ext>
            </a:extLst>
          </p:cNvPr>
          <p:cNvPicPr>
            <a:picLocks noChangeAspect="1"/>
          </p:cNvPicPr>
          <p:nvPr/>
        </p:nvPicPr>
        <p:blipFill>
          <a:blip r:embed="rId6"/>
          <a:stretch>
            <a:fillRect/>
          </a:stretch>
        </p:blipFill>
        <p:spPr>
          <a:xfrm>
            <a:off x="8280929" y="0"/>
            <a:ext cx="3911071" cy="600084"/>
          </a:xfrm>
          <a:prstGeom prst="rect">
            <a:avLst/>
          </a:prstGeom>
        </p:spPr>
      </p:pic>
      <p:sp>
        <p:nvSpPr>
          <p:cNvPr id="8" name="TextBox 7">
            <a:extLst>
              <a:ext uri="{FF2B5EF4-FFF2-40B4-BE49-F238E27FC236}">
                <a16:creationId xmlns:a16="http://schemas.microsoft.com/office/drawing/2014/main" id="{6EB043A2-BC5A-BBD1-3FC6-9DDFE99F5B1A}"/>
              </a:ext>
            </a:extLst>
          </p:cNvPr>
          <p:cNvSpPr txBox="1"/>
          <p:nvPr/>
        </p:nvSpPr>
        <p:spPr>
          <a:xfrm>
            <a:off x="177800" y="3009535"/>
            <a:ext cx="12014200"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R-дерево</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7" tooltip="Английский язык">
                  <a:extLst>
                    <a:ext uri="{A12FA001-AC4F-418D-AE19-62706E023703}">
                      <ahyp:hlinkClr xmlns:ahyp="http://schemas.microsoft.com/office/drawing/2018/hyperlinkcolor" val="tx"/>
                    </a:ext>
                  </a:extLst>
                </a:hlinkClick>
              </a:rPr>
              <a:t>англ.</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a:t>
            </a:r>
            <a:r>
              <a:rPr kumimoji="0" lang="ru-RU" sz="1800" b="0" i="1" u="none" strike="noStrike" kern="1200" cap="none" spc="0" normalizeH="0" baseline="0" noProof="0" dirty="0">
                <a:ln>
                  <a:noFill/>
                </a:ln>
                <a:solidFill>
                  <a:srgbClr val="2F5597"/>
                </a:solidFill>
                <a:effectLst/>
                <a:uLnTx/>
                <a:uFillTx/>
                <a:latin typeface="Arial" panose="020B0604020202020204" pitchFamily="34" charset="0"/>
                <a:ea typeface="+mn-ea"/>
                <a:cs typeface="+mn-cs"/>
              </a:rPr>
              <a:t>R-</a:t>
            </a:r>
            <a:r>
              <a:rPr kumimoji="0" lang="ru-RU" sz="1800" b="0" i="1" u="none" strike="noStrike" kern="1200" cap="none" spc="0" normalizeH="0" baseline="0" noProof="0" dirty="0" err="1">
                <a:ln>
                  <a:noFill/>
                </a:ln>
                <a:solidFill>
                  <a:srgbClr val="2F5597"/>
                </a:solidFill>
                <a:effectLst/>
                <a:uLnTx/>
                <a:uFillTx/>
                <a:latin typeface="Arial" panose="020B0604020202020204" pitchFamily="34" charset="0"/>
                <a:ea typeface="+mn-ea"/>
                <a:cs typeface="+mn-cs"/>
              </a:rPr>
              <a:t>trees</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 древовидная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8" tooltip="Структура данных">
                  <a:extLst>
                    <a:ext uri="{A12FA001-AC4F-418D-AE19-62706E023703}">
                      <ahyp:hlinkClr xmlns:ahyp="http://schemas.microsoft.com/office/drawing/2018/hyperlinkcolor" val="tx"/>
                    </a:ext>
                  </a:extLst>
                </a:hlinkClick>
              </a:rPr>
              <a:t>структура данных</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9" tooltip="Дерево (теория графов)">
                  <a:extLst>
                    <a:ext uri="{A12FA001-AC4F-418D-AE19-62706E023703}">
                      <ahyp:hlinkClr xmlns:ahyp="http://schemas.microsoft.com/office/drawing/2018/hyperlinkcolor" val="tx"/>
                    </a:ext>
                  </a:extLst>
                </a:hlinkClick>
              </a:rPr>
              <a:t>дерево</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предложенная в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10" tooltip="1984 год">
                  <a:extLst>
                    <a:ext uri="{A12FA001-AC4F-418D-AE19-62706E023703}">
                      <ahyp:hlinkClr xmlns:ahyp="http://schemas.microsoft.com/office/drawing/2018/hyperlinkcolor" val="tx"/>
                    </a:ext>
                  </a:extLst>
                </a:hlinkClick>
              </a:rPr>
              <a:t>1984 году</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a:t>
            </a:r>
            <a:r>
              <a:rPr kumimoji="0" lang="ru-RU" sz="1800" b="0" i="0" u="none" strike="noStrike" kern="1200" cap="none" spc="0" normalizeH="0" baseline="0" noProof="0" dirty="0" err="1">
                <a:ln>
                  <a:noFill/>
                </a:ln>
                <a:solidFill>
                  <a:srgbClr val="0563C1"/>
                </a:solidFill>
                <a:effectLst/>
                <a:uLnTx/>
                <a:uFillTx/>
                <a:latin typeface="Arial" panose="020B0604020202020204" pitchFamily="34" charset="0"/>
                <a:ea typeface="+mn-ea"/>
                <a:cs typeface="+mn-cs"/>
                <a:hlinkClick r:id="rId11" tooltip="Гуттман, Антонин (страница отсутствует)">
                  <a:extLst>
                    <a:ext uri="{A12FA001-AC4F-418D-AE19-62706E023703}">
                      <ahyp:hlinkClr xmlns:ahyp="http://schemas.microsoft.com/office/drawing/2018/hyperlinkcolor" val="tx"/>
                    </a:ext>
                  </a:extLst>
                </a:hlinkClick>
              </a:rPr>
              <a:t>Антонином</a:t>
            </a:r>
            <a:r>
              <a:rPr kumimoji="0" lang="ru-RU" sz="1800" b="0" i="0" u="none" strike="noStrike" kern="1200" cap="none" spc="0" normalizeH="0" baseline="0" noProof="0" dirty="0">
                <a:ln>
                  <a:noFill/>
                </a:ln>
                <a:solidFill>
                  <a:srgbClr val="0563C1"/>
                </a:solidFill>
                <a:effectLst/>
                <a:uLnTx/>
                <a:uFillTx/>
                <a:latin typeface="Arial" panose="020B0604020202020204" pitchFamily="34" charset="0"/>
                <a:ea typeface="+mn-ea"/>
                <a:cs typeface="+mn-cs"/>
                <a:hlinkClick r:id="rId11" tooltip="Гуттман, Антонин (страница отсутствует)">
                  <a:extLst>
                    <a:ext uri="{A12FA001-AC4F-418D-AE19-62706E023703}">
                      <ahyp:hlinkClr xmlns:ahyp="http://schemas.microsoft.com/office/drawing/2018/hyperlinkcolor" val="tx"/>
                    </a:ext>
                  </a:extLst>
                </a:hlinkClick>
              </a:rPr>
              <a:t> </a:t>
            </a:r>
            <a:r>
              <a:rPr kumimoji="0" lang="ru-RU" sz="1800" b="0" i="0" u="none" strike="noStrike" kern="1200" cap="none" spc="0" normalizeH="0" baseline="0" noProof="0" dirty="0" err="1">
                <a:ln>
                  <a:noFill/>
                </a:ln>
                <a:solidFill>
                  <a:srgbClr val="2F5597"/>
                </a:solidFill>
                <a:effectLst/>
                <a:uLnTx/>
                <a:uFillTx/>
                <a:latin typeface="Arial" panose="020B0604020202020204" pitchFamily="34" charset="0"/>
                <a:ea typeface="+mn-ea"/>
                <a:cs typeface="+mn-cs"/>
                <a:hlinkClick r:id="rId11" tooltip="Гуттман, Антонин (страница отсутствует)">
                  <a:extLst>
                    <a:ext uri="{A12FA001-AC4F-418D-AE19-62706E023703}">
                      <ahyp:hlinkClr xmlns:ahyp="http://schemas.microsoft.com/office/drawing/2018/hyperlinkcolor" val="tx"/>
                    </a:ext>
                  </a:extLst>
                </a:hlinkClick>
              </a:rPr>
              <a:t>Гуттманом</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a:t>
            </a:r>
            <a:endParaRPr kumimoji="0" lang="en-US"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Она подобна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12" tooltip="B-дерево">
                  <a:extLst>
                    <a:ext uri="{A12FA001-AC4F-418D-AE19-62706E023703}">
                      <ahyp:hlinkClr xmlns:ahyp="http://schemas.microsoft.com/office/drawing/2018/hyperlinkcolor" val="tx"/>
                    </a:ext>
                  </a:extLst>
                </a:hlinkClick>
              </a:rPr>
              <a:t>B-дереву</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но используется для организации доступа к пространственным данным, то есть для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13" tooltip="Индексация">
                  <a:extLst>
                    <a:ext uri="{A12FA001-AC4F-418D-AE19-62706E023703}">
                      <ahyp:hlinkClr xmlns:ahyp="http://schemas.microsoft.com/office/drawing/2018/hyperlinkcolor" val="tx"/>
                    </a:ext>
                  </a:extLst>
                </a:hlinkClick>
              </a:rPr>
              <a:t>индексации</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многомерной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14" tooltip="Информация">
                  <a:extLst>
                    <a:ext uri="{A12FA001-AC4F-418D-AE19-62706E023703}">
                      <ahyp:hlinkClr xmlns:ahyp="http://schemas.microsoft.com/office/drawing/2018/hyperlinkcolor" val="tx"/>
                    </a:ext>
                  </a:extLst>
                </a:hlinkClick>
              </a:rPr>
              <a:t>информации</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такой, например, как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15" tooltip="География">
                  <a:extLst>
                    <a:ext uri="{A12FA001-AC4F-418D-AE19-62706E023703}">
                      <ahyp:hlinkClr xmlns:ahyp="http://schemas.microsoft.com/office/drawing/2018/hyperlinkcolor" val="tx"/>
                    </a:ext>
                  </a:extLst>
                </a:hlinkClick>
              </a:rPr>
              <a:t>географические</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данные с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16" tooltip="Система координат">
                  <a:extLst>
                    <a:ext uri="{A12FA001-AC4F-418D-AE19-62706E023703}">
                      <ahyp:hlinkClr xmlns:ahyp="http://schemas.microsoft.com/office/drawing/2018/hyperlinkcolor" val="tx"/>
                    </a:ext>
                  </a:extLst>
                </a:hlinkClick>
              </a:rPr>
              <a:t>двумерными координатами</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17" tooltip="Широта">
                  <a:extLst>
                    <a:ext uri="{A12FA001-AC4F-418D-AE19-62706E023703}">
                      <ahyp:hlinkClr xmlns:ahyp="http://schemas.microsoft.com/office/drawing/2018/hyperlinkcolor" val="tx"/>
                    </a:ext>
                  </a:extLst>
                </a:hlinkClick>
              </a:rPr>
              <a:t>широтой</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и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18" tooltip="Долгота">
                  <a:extLst>
                    <a:ext uri="{A12FA001-AC4F-418D-AE19-62706E023703}">
                      <ahyp:hlinkClr xmlns:ahyp="http://schemas.microsoft.com/office/drawing/2018/hyperlinkcolor" val="tx"/>
                    </a:ext>
                  </a:extLst>
                </a:hlinkClick>
              </a:rPr>
              <a:t>долготой</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a:t>
            </a:r>
            <a:endParaRPr kumimoji="0" lang="en-US"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Типичным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19" tooltip="Запрос (страница отсутствует)">
                  <a:extLst>
                    <a:ext uri="{A12FA001-AC4F-418D-AE19-62706E023703}">
                      <ahyp:hlinkClr xmlns:ahyp="http://schemas.microsoft.com/office/drawing/2018/hyperlinkcolor" val="tx"/>
                    </a:ext>
                  </a:extLst>
                </a:hlinkClick>
              </a:rPr>
              <a:t>запросом</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с использованием R-деревьев мог бы быть такой: </a:t>
            </a:r>
            <a:endParaRPr kumimoji="0" lang="en-US"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1" u="none" strike="noStrike" kern="1200" cap="none" spc="0" normalizeH="0" baseline="0" noProof="0" dirty="0">
                <a:ln>
                  <a:noFill/>
                </a:ln>
                <a:solidFill>
                  <a:srgbClr val="2F5597"/>
                </a:solidFill>
                <a:effectLst/>
                <a:uLnTx/>
                <a:uFillTx/>
                <a:latin typeface="Arial" panose="020B0604020202020204" pitchFamily="34" charset="0"/>
                <a:ea typeface="+mn-ea"/>
                <a:cs typeface="+mn-cs"/>
              </a:rPr>
              <a:t>«Найти все </a:t>
            </a:r>
            <a:r>
              <a:rPr kumimoji="0" lang="ru-RU" sz="1800" b="1" i="1"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20" tooltip="Музей">
                  <a:extLst>
                    <a:ext uri="{A12FA001-AC4F-418D-AE19-62706E023703}">
                      <ahyp:hlinkClr xmlns:ahyp="http://schemas.microsoft.com/office/drawing/2018/hyperlinkcolor" val="tx"/>
                    </a:ext>
                  </a:extLst>
                </a:hlinkClick>
              </a:rPr>
              <a:t>музеи</a:t>
            </a:r>
            <a:r>
              <a:rPr kumimoji="0" lang="ru-RU" sz="1800" b="1" i="1"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в пределах 2 </a:t>
            </a:r>
            <a:r>
              <a:rPr kumimoji="0" lang="ru-RU" sz="1800" b="1" i="1"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21" tooltip="Километр">
                  <a:extLst>
                    <a:ext uri="{A12FA001-AC4F-418D-AE19-62706E023703}">
                      <ahyp:hlinkClr xmlns:ahyp="http://schemas.microsoft.com/office/drawing/2018/hyperlinkcolor" val="tx"/>
                    </a:ext>
                  </a:extLst>
                </a:hlinkClick>
              </a:rPr>
              <a:t>километров</a:t>
            </a:r>
            <a:r>
              <a:rPr kumimoji="0" lang="ru-RU" sz="1800" b="1" i="1"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от моего текущего местоположения».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Эта структура данных разбивает многомерное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22" tooltip="Пространство">
                  <a:extLst>
                    <a:ext uri="{A12FA001-AC4F-418D-AE19-62706E023703}">
                      <ahyp:hlinkClr xmlns:ahyp="http://schemas.microsoft.com/office/drawing/2018/hyperlinkcolor" val="tx"/>
                    </a:ext>
                  </a:extLst>
                </a:hlinkClick>
              </a:rPr>
              <a:t>пространство</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на множество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23" tooltip="Иерархия">
                  <a:extLst>
                    <a:ext uri="{A12FA001-AC4F-418D-AE19-62706E023703}">
                      <ahyp:hlinkClr xmlns:ahyp="http://schemas.microsoft.com/office/drawing/2018/hyperlinkcolor" val="tx"/>
                    </a:ext>
                  </a:extLst>
                </a:hlinkClick>
              </a:rPr>
              <a:t>иерархически</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вложенных и, возможно, пересекающихся,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24" tooltip="Прямоугольник">
                  <a:extLst>
                    <a:ext uri="{A12FA001-AC4F-418D-AE19-62706E023703}">
                      <ahyp:hlinkClr xmlns:ahyp="http://schemas.microsoft.com/office/drawing/2018/hyperlinkcolor" val="tx"/>
                    </a:ext>
                  </a:extLst>
                </a:hlinkClick>
              </a:rPr>
              <a:t>прямоугольников</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(для двумерного пространства). В случае трехмерного или многомерного пространства это будут прямоугольные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25" tooltip="Параллелепипед">
                  <a:extLst>
                    <a:ext uri="{A12FA001-AC4F-418D-AE19-62706E023703}">
                      <ahyp:hlinkClr xmlns:ahyp="http://schemas.microsoft.com/office/drawing/2018/hyperlinkcolor" val="tx"/>
                    </a:ext>
                  </a:extLst>
                </a:hlinkClick>
              </a:rPr>
              <a:t>параллелепипеды</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hlinkClick r:id="rId26" tooltip="Кубоид">
                  <a:extLst>
                    <a:ext uri="{A12FA001-AC4F-418D-AE19-62706E023703}">
                      <ahyp:hlinkClr xmlns:ahyp="http://schemas.microsoft.com/office/drawing/2018/hyperlinkcolor" val="tx"/>
                    </a:ext>
                  </a:extLst>
                </a:hlinkClick>
              </a:rPr>
              <a:t>кубоиды</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 или </a:t>
            </a:r>
            <a:r>
              <a:rPr kumimoji="0" lang="ru-RU" sz="1800" b="0" i="0" u="none" strike="noStrike" kern="1200" cap="none" spc="0" normalizeH="0" baseline="0" noProof="0" dirty="0" err="1">
                <a:ln>
                  <a:noFill/>
                </a:ln>
                <a:solidFill>
                  <a:srgbClr val="2F5597"/>
                </a:solidFill>
                <a:effectLst/>
                <a:uLnTx/>
                <a:uFillTx/>
                <a:latin typeface="Arial" panose="020B0604020202020204" pitchFamily="34" charset="0"/>
                <a:ea typeface="+mn-ea"/>
                <a:cs typeface="+mn-cs"/>
                <a:hlinkClick r:id="rId27" tooltip="Параллелотоп (страница отсутствует)">
                  <a:extLst>
                    <a:ext uri="{A12FA001-AC4F-418D-AE19-62706E023703}">
                      <ahyp:hlinkClr xmlns:ahyp="http://schemas.microsoft.com/office/drawing/2018/hyperlinkcolor" val="tx"/>
                    </a:ext>
                  </a:extLst>
                </a:hlinkClick>
              </a:rPr>
              <a:t>параллелотопы</a:t>
            </a:r>
            <a:r>
              <a:rPr kumimoji="0" lang="ru-RU" sz="1800" b="0" i="0" u="none" strike="noStrike" kern="1200" cap="none" spc="0" normalizeH="0" baseline="0" noProof="0" dirty="0">
                <a:ln>
                  <a:noFill/>
                </a:ln>
                <a:solidFill>
                  <a:srgbClr val="2F5597"/>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28651678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79AB789-2BDF-976D-74D2-049F5A240885}"/>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1B39E943-F015-20B5-4D9F-2C5706A67267}"/>
              </a:ext>
            </a:extLst>
          </p:cNvPr>
          <p:cNvPicPr>
            <a:picLocks noChangeAspect="1"/>
          </p:cNvPicPr>
          <p:nvPr/>
        </p:nvPicPr>
        <p:blipFill>
          <a:blip r:embed="rId3"/>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5AC08076-647E-80FC-3AB3-8D2827BACDD3}"/>
              </a:ext>
            </a:extLst>
          </p:cNvPr>
          <p:cNvSpPr/>
          <p:nvPr/>
        </p:nvSpPr>
        <p:spPr>
          <a:xfrm>
            <a:off x="11791950" y="6438900"/>
            <a:ext cx="298450" cy="183573"/>
          </a:xfrm>
          <a:prstGeom prst="rect">
            <a:avLst/>
          </a:prstGeom>
          <a:noFill/>
          <a:ln/>
        </p:spPr>
        <p:txBody>
          <a:bodyPr wrap="square" lIns="0" tIns="0" rIns="0" bIns="0" rtlCol="0" anchor="t"/>
          <a:lstStyle/>
          <a:p>
            <a:pPr marL="0" marR="0" lvl="0" indent="0" algn="l" defTabSz="609630" rtl="0" eaLnBrk="1" fontAlgn="auto" latinLnBrk="0" hangingPunct="1">
              <a:lnSpc>
                <a:spcPts val="1450"/>
              </a:lnSpc>
              <a:spcBef>
                <a:spcPts val="0"/>
              </a:spcBef>
              <a:spcAft>
                <a:spcPts val="0"/>
              </a:spcAft>
              <a:buClrTx/>
              <a:buSzTx/>
              <a:buFontTx/>
              <a:buNone/>
              <a:tabLst/>
              <a:defRPr/>
            </a:pPr>
            <a:r>
              <a:rPr kumimoji="0" lang="ru-RU" sz="1225" b="0" i="0" u="none" strike="noStrike" kern="1200" cap="none" spc="0" normalizeH="0" baseline="0" noProof="0" dirty="0">
                <a:ln>
                  <a:noFill/>
                </a:ln>
                <a:solidFill>
                  <a:srgbClr val="8B8787"/>
                </a:solidFill>
                <a:effectLst/>
                <a:uLnTx/>
                <a:uFillTx/>
                <a:latin typeface="Calibri" panose="020F0502020204030204"/>
                <a:ea typeface="SB Sans Display Light" pitchFamily="34" charset="-122"/>
                <a:cs typeface="+mn-cs"/>
              </a:rPr>
              <a:t>14</a:t>
            </a:r>
            <a:endParaRPr kumimoji="0" lang="en-US" sz="122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2">
            <a:extLst>
              <a:ext uri="{FF2B5EF4-FFF2-40B4-BE49-F238E27FC236}">
                <a16:creationId xmlns:a16="http://schemas.microsoft.com/office/drawing/2014/main" id="{D2E1F631-93DA-2513-D1CD-3FF465145CEA}"/>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2">
            <a:extLst>
              <a:ext uri="{FF2B5EF4-FFF2-40B4-BE49-F238E27FC236}">
                <a16:creationId xmlns:a16="http://schemas.microsoft.com/office/drawing/2014/main" id="{8EEA3F67-FE76-42F2-E811-9F0DB778AB8E}"/>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62B0CFBC-D071-983C-5F8D-ABCAB85A94F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7">
            <a:extLst>
              <a:ext uri="{FF2B5EF4-FFF2-40B4-BE49-F238E27FC236}">
                <a16:creationId xmlns:a16="http://schemas.microsoft.com/office/drawing/2014/main" id="{3CAC8DE8-10C7-E3E9-93C2-1CF487D32400}"/>
              </a:ext>
            </a:extLst>
          </p:cNvPr>
          <p:cNvSpPr/>
          <p:nvPr/>
        </p:nvSpPr>
        <p:spPr>
          <a:xfrm>
            <a:off x="3436675" y="133034"/>
            <a:ext cx="5419860" cy="505594"/>
          </a:xfrm>
          <a:prstGeom prst="rect">
            <a:avLst/>
          </a:prstGeom>
          <a:noFill/>
          <a:ln/>
        </p:spPr>
        <p:txBody>
          <a:bodyPr wrap="square" lIns="0" tIns="0" rIns="0" bIns="0" rtlCol="0" anchor="t"/>
          <a:lstStyle/>
          <a:p>
            <a:pPr marL="0" marR="0" lvl="0" indent="0" algn="ctr" defTabSz="914400" rtl="0" eaLnBrk="1" fontAlgn="auto" latinLnBrk="0" hangingPunct="1">
              <a:lnSpc>
                <a:spcPts val="1549"/>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SB Sans Display Bold" pitchFamily="34" charset="-122"/>
                <a:cs typeface="SB Sans Display Semibold" panose="020B0703040504020204" pitchFamily="34" charset="0"/>
              </a:rPr>
              <a:t>PostgreSQL</a:t>
            </a:r>
            <a:endParaRPr kumimoji="0" lang="en-US" sz="2800" b="0" i="0" u="none" strike="noStrike" kern="1200" cap="none" spc="0" normalizeH="0" baseline="0" noProof="0" dirty="0">
              <a:ln>
                <a:noFill/>
              </a:ln>
              <a:solidFill>
                <a:srgbClr val="4472C4">
                  <a:lumMod val="75000"/>
                </a:srgbClr>
              </a:solidFill>
              <a:effectLst/>
              <a:uLnTx/>
              <a:uFillTx/>
              <a:latin typeface="SB Sans Display Semibold" panose="020B0703040504020204" pitchFamily="34" charset="0"/>
              <a:ea typeface="+mn-ea"/>
              <a:cs typeface="SB Sans Display Semibold" panose="020B0703040504020204" pitchFamily="34" charset="0"/>
            </a:endParaRPr>
          </a:p>
        </p:txBody>
      </p:sp>
      <p:sp>
        <p:nvSpPr>
          <p:cNvPr id="5" name="Rectangle 2">
            <a:extLst>
              <a:ext uri="{FF2B5EF4-FFF2-40B4-BE49-F238E27FC236}">
                <a16:creationId xmlns:a16="http://schemas.microsoft.com/office/drawing/2014/main" id="{CD225B66-D385-9214-BD1C-EA727179CD1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6BDBD9AE-7FA1-CE36-E25E-3FF9F0C5228F}"/>
              </a:ext>
            </a:extLst>
          </p:cNvPr>
          <p:cNvSpPr txBox="1"/>
          <p:nvPr/>
        </p:nvSpPr>
        <p:spPr>
          <a:xfrm>
            <a:off x="0" y="325476"/>
            <a:ext cx="12090400"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2400"/>
              </a:spcBef>
              <a:spcAft>
                <a:spcPts val="0"/>
              </a:spcAft>
              <a:buClrTx/>
              <a:buSzTx/>
              <a:buFontTx/>
              <a:buNone/>
              <a:tabLst/>
              <a:defRPr/>
            </a:pPr>
            <a:r>
              <a:rPr kumimoji="0" lang="ru-RU" sz="1800" b="0" i="0" u="none" strike="noStrike" kern="1200" cap="none" spc="0" normalizeH="0" baseline="0" noProof="0" dirty="0">
                <a:ln>
                  <a:noFill/>
                </a:ln>
                <a:solidFill>
                  <a:srgbClr val="2F5597"/>
                </a:solidFill>
                <a:effectLst/>
                <a:uLnTx/>
                <a:uFillTx/>
                <a:latin typeface="-apple-system"/>
                <a:ea typeface="+mn-ea"/>
                <a:cs typeface="+mn-cs"/>
              </a:rPr>
              <a:t>PostgreSQL — в ТОП-3 мирового рейтинга роста популярности СУБД</a:t>
            </a:r>
            <a:r>
              <a:rPr kumimoji="0" lang="en-US" sz="1800" b="0" i="0" u="none" strike="noStrike" kern="1200" cap="none" spc="0" normalizeH="0" baseline="0" noProof="0" dirty="0">
                <a:ln>
                  <a:noFill/>
                </a:ln>
                <a:solidFill>
                  <a:srgbClr val="2F5597"/>
                </a:solidFill>
                <a:effectLst/>
                <a:uLnTx/>
                <a:uFillTx/>
                <a:latin typeface="-apple-system"/>
                <a:ea typeface="+mn-ea"/>
                <a:cs typeface="+mn-cs"/>
              </a:rPr>
              <a:t>. </a:t>
            </a:r>
            <a:r>
              <a:rPr kumimoji="0" lang="ru-RU" sz="1800" b="0" i="0" u="none" strike="noStrike" kern="1200" cap="none" spc="0" normalizeH="0" baseline="0" noProof="0" dirty="0">
                <a:ln>
                  <a:noFill/>
                </a:ln>
                <a:solidFill>
                  <a:srgbClr val="2F5597"/>
                </a:solidFill>
                <a:effectLst/>
                <a:uLnTx/>
                <a:uFillTx/>
                <a:latin typeface="-apple-system"/>
                <a:ea typeface="+mn-ea"/>
                <a:cs typeface="+mn-cs"/>
              </a:rPr>
              <a:t>Система заняла второе место по росту популярности в рейтинге (https://db-engines.com/en/blog_post/109) портала DB-</a:t>
            </a:r>
            <a:r>
              <a:rPr kumimoji="0" lang="ru-RU" sz="1800" b="0" i="0" u="none" strike="noStrike" kern="1200" cap="none" spc="0" normalizeH="0" baseline="0" noProof="0" dirty="0" err="1">
                <a:ln>
                  <a:noFill/>
                </a:ln>
                <a:solidFill>
                  <a:srgbClr val="2F5597"/>
                </a:solidFill>
                <a:effectLst/>
                <a:uLnTx/>
                <a:uFillTx/>
                <a:latin typeface="-apple-system"/>
                <a:ea typeface="+mn-ea"/>
                <a:cs typeface="+mn-cs"/>
              </a:rPr>
              <a:t>Engines</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Всего в исследовании рассмотрели 400+ СУБД. PostgreSQL становилась лидером по динамике роста популярности в 2017, 2018, 2020 и 2023 годах. </a:t>
            </a:r>
            <a:r>
              <a:rPr kumimoji="0" lang="en-US" sz="1800" b="0" i="0" u="none" strike="noStrike" kern="1200" cap="none" spc="0" normalizeH="0" baseline="0" noProof="0" dirty="0">
                <a:ln>
                  <a:noFill/>
                </a:ln>
                <a:solidFill>
                  <a:srgbClr val="2F5597"/>
                </a:solidFill>
                <a:effectLst/>
                <a:uLnTx/>
                <a:uFillTx/>
                <a:latin typeface="-apple-system"/>
                <a:ea typeface="+mn-ea"/>
                <a:cs typeface="+mn-cs"/>
              </a:rPr>
              <a:t> </a:t>
            </a:r>
            <a:br>
              <a:rPr kumimoji="0" lang="en-US" sz="1800" b="0" i="0" u="none" strike="noStrike" kern="1200" cap="none" spc="0" normalizeH="0" baseline="0" noProof="0" dirty="0">
                <a:ln>
                  <a:noFill/>
                </a:ln>
                <a:solidFill>
                  <a:srgbClr val="2F5597"/>
                </a:solidFill>
                <a:effectLst/>
                <a:uLnTx/>
                <a:uFillTx/>
                <a:latin typeface="-apple-system"/>
                <a:ea typeface="+mn-ea"/>
                <a:cs typeface="+mn-cs"/>
              </a:rPr>
            </a:br>
            <a:r>
              <a:rPr kumimoji="0" lang="ru-RU" sz="1800" b="0" i="0" u="none" strike="noStrike" kern="1200" cap="none" spc="0" normalizeH="0" baseline="0" noProof="0" dirty="0">
                <a:ln>
                  <a:noFill/>
                </a:ln>
                <a:solidFill>
                  <a:srgbClr val="2F5597"/>
                </a:solidFill>
                <a:effectLst/>
                <a:uLnTx/>
                <a:uFillTx/>
                <a:latin typeface="-apple-system"/>
                <a:ea typeface="+mn-ea"/>
                <a:cs typeface="+mn-cs"/>
              </a:rPr>
              <a:t>В России популярность открытой СУБД также растет, согласно аналитике Google </a:t>
            </a:r>
            <a:r>
              <a:rPr kumimoji="0" lang="ru-RU" sz="1800" b="0" i="0" u="none" strike="noStrike" kern="1200" cap="none" spc="0" normalizeH="0" baseline="0" noProof="0" dirty="0" err="1">
                <a:ln>
                  <a:noFill/>
                </a:ln>
                <a:solidFill>
                  <a:srgbClr val="2F5597"/>
                </a:solidFill>
                <a:effectLst/>
                <a:uLnTx/>
                <a:uFillTx/>
                <a:latin typeface="-apple-system"/>
                <a:ea typeface="+mn-ea"/>
                <a:cs typeface="+mn-cs"/>
              </a:rPr>
              <a:t>Trends</a:t>
            </a:r>
            <a:r>
              <a:rPr kumimoji="0" lang="ru-RU" sz="1800" b="0" i="0" u="none" strike="noStrike" kern="1200" cap="none" spc="0" normalizeH="0" baseline="0" noProof="0" dirty="0">
                <a:ln>
                  <a:noFill/>
                </a:ln>
                <a:solidFill>
                  <a:srgbClr val="2F5597"/>
                </a:solidFill>
                <a:effectLst/>
                <a:uLnTx/>
                <a:uFillTx/>
                <a:latin typeface="-apple-system"/>
                <a:ea typeface="+mn-ea"/>
                <a:cs typeface="+mn-cs"/>
              </a:rPr>
              <a:t> PostgreSQL на 97% популярнее, чем Oracle; на 118% — MySQL и на 420% — MS SQL Server. </a:t>
            </a:r>
            <a:br>
              <a:rPr kumimoji="0" lang="ru-RU" sz="1800" b="0" i="0" u="none" strike="noStrike" kern="1200" cap="none" spc="0" normalizeH="0" baseline="0" noProof="0" dirty="0">
                <a:ln>
                  <a:noFill/>
                </a:ln>
                <a:solidFill>
                  <a:srgbClr val="2F5597"/>
                </a:solidFill>
                <a:effectLst/>
                <a:uLnTx/>
                <a:uFillTx/>
                <a:latin typeface="-apple-system"/>
                <a:ea typeface="+mn-ea"/>
                <a:cs typeface="+mn-cs"/>
              </a:rPr>
            </a:br>
            <a:endParaRPr kumimoji="0" lang="ru-RU" sz="1800" b="0" i="0" u="none" strike="noStrike" kern="1200" cap="none" spc="0" normalizeH="0" baseline="0" noProof="0" dirty="0">
              <a:ln>
                <a:noFill/>
              </a:ln>
              <a:solidFill>
                <a:srgbClr val="2F5597"/>
              </a:solidFill>
              <a:effectLst/>
              <a:uLnTx/>
              <a:uFillTx/>
              <a:latin typeface="-apple-system"/>
              <a:ea typeface="+mn-ea"/>
              <a:cs typeface="+mn-cs"/>
            </a:endParaRPr>
          </a:p>
        </p:txBody>
      </p:sp>
      <p:pic>
        <p:nvPicPr>
          <p:cNvPr id="10" name="Рисунок 9">
            <a:extLst>
              <a:ext uri="{FF2B5EF4-FFF2-40B4-BE49-F238E27FC236}">
                <a16:creationId xmlns:a16="http://schemas.microsoft.com/office/drawing/2014/main" id="{9C200E4D-6F2F-5BCC-16AD-716BB5E50089}"/>
              </a:ext>
            </a:extLst>
          </p:cNvPr>
          <p:cNvPicPr>
            <a:picLocks noChangeAspect="1"/>
          </p:cNvPicPr>
          <p:nvPr/>
        </p:nvPicPr>
        <p:blipFill>
          <a:blip r:embed="rId4"/>
          <a:stretch>
            <a:fillRect/>
          </a:stretch>
        </p:blipFill>
        <p:spPr>
          <a:xfrm>
            <a:off x="6704152" y="1717775"/>
            <a:ext cx="5495925" cy="3238500"/>
          </a:xfrm>
          <a:prstGeom prst="rect">
            <a:avLst/>
          </a:prstGeom>
        </p:spPr>
      </p:pic>
      <p:sp>
        <p:nvSpPr>
          <p:cNvPr id="15" name="TextBox 14">
            <a:extLst>
              <a:ext uri="{FF2B5EF4-FFF2-40B4-BE49-F238E27FC236}">
                <a16:creationId xmlns:a16="http://schemas.microsoft.com/office/drawing/2014/main" id="{4C0631B8-D70B-E2DD-5145-33F32F46397C}"/>
              </a:ext>
            </a:extLst>
          </p:cNvPr>
          <p:cNvSpPr txBox="1"/>
          <p:nvPr/>
        </p:nvSpPr>
        <p:spPr>
          <a:xfrm>
            <a:off x="25205" y="4778199"/>
            <a:ext cx="6121400"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1" u="none" strike="noStrike" kern="1200" cap="none" spc="0" normalizeH="0" baseline="0" noProof="0" dirty="0">
                <a:ln>
                  <a:noFill/>
                </a:ln>
                <a:solidFill>
                  <a:srgbClr val="2F5597"/>
                </a:solidFill>
                <a:effectLst/>
                <a:uLnTx/>
                <a:uFillTx/>
                <a:latin typeface="Calibri" panose="020F0502020204030204"/>
                <a:ea typeface="+mn-ea"/>
                <a:cs typeface="+mn-cs"/>
              </a:rPr>
              <a:t>«Востребованность PostgreSQL — результат труда тысяч разработчиков. Возможности </a:t>
            </a:r>
            <a:r>
              <a:rPr kumimoji="0" lang="ru-RU" sz="1800" b="0" i="1" u="none" strike="noStrike" kern="1200" cap="none" spc="0" normalizeH="0" baseline="0" noProof="0" dirty="0" err="1">
                <a:ln>
                  <a:noFill/>
                </a:ln>
                <a:solidFill>
                  <a:srgbClr val="2F5597"/>
                </a:solidFill>
                <a:effectLst/>
                <a:uLnTx/>
                <a:uFillTx/>
                <a:latin typeface="Calibri" panose="020F0502020204030204"/>
                <a:ea typeface="+mn-ea"/>
                <a:cs typeface="+mn-cs"/>
              </a:rPr>
              <a:t>cистемы</a:t>
            </a:r>
            <a:r>
              <a:rPr kumimoji="0" lang="ru-RU" sz="1800" b="0" i="1" u="none" strike="noStrike" kern="1200" cap="none" spc="0" normalizeH="0" baseline="0" noProof="0" dirty="0">
                <a:ln>
                  <a:noFill/>
                </a:ln>
                <a:solidFill>
                  <a:srgbClr val="2F5597"/>
                </a:solidFill>
                <a:effectLst/>
                <a:uLnTx/>
                <a:uFillTx/>
                <a:latin typeface="Calibri" panose="020F0502020204030204"/>
                <a:ea typeface="+mn-ea"/>
                <a:cs typeface="+mn-cs"/>
              </a:rPr>
              <a:t> и её мощный потенциал указывают на то, что за PostgreSQL — будущее глобальной СУБД-отрасли. В этом большая заслуга отечественных разработчиков», — отметил Олег </a:t>
            </a:r>
            <a:r>
              <a:rPr kumimoji="0" lang="ru-RU" sz="1800" b="0" i="1" u="none" strike="noStrike" kern="1200" cap="none" spc="0" normalizeH="0" baseline="0" noProof="0" dirty="0" err="1">
                <a:ln>
                  <a:noFill/>
                </a:ln>
                <a:solidFill>
                  <a:srgbClr val="2F5597"/>
                </a:solidFill>
                <a:effectLst/>
                <a:uLnTx/>
                <a:uFillTx/>
                <a:latin typeface="Calibri" panose="020F0502020204030204"/>
                <a:ea typeface="+mn-ea"/>
                <a:cs typeface="+mn-cs"/>
              </a:rPr>
              <a:t>Бартунов</a:t>
            </a:r>
            <a:r>
              <a:rPr kumimoji="0" lang="ru-RU" sz="1800" b="0" i="1" u="none" strike="noStrike" kern="1200" cap="none" spc="0" normalizeH="0" baseline="0" noProof="0" dirty="0">
                <a:ln>
                  <a:noFill/>
                </a:ln>
                <a:solidFill>
                  <a:srgbClr val="2F5597"/>
                </a:solidFill>
                <a:effectLst/>
                <a:uLnTx/>
                <a:uFillTx/>
                <a:latin typeface="Calibri" panose="020F0502020204030204"/>
                <a:ea typeface="+mn-ea"/>
                <a:cs typeface="+mn-cs"/>
              </a:rPr>
              <a:t>, генеральный директор </a:t>
            </a:r>
            <a:r>
              <a:rPr kumimoji="0" lang="ru-RU" sz="1800" b="0" i="1" u="none" strike="noStrike" kern="1200" cap="none" spc="0" normalizeH="0" baseline="0" noProof="0" dirty="0" err="1">
                <a:ln>
                  <a:noFill/>
                </a:ln>
                <a:solidFill>
                  <a:srgbClr val="2F5597"/>
                </a:solidFill>
                <a:effectLst/>
                <a:uLnTx/>
                <a:uFillTx/>
                <a:latin typeface="Calibri" panose="020F0502020204030204"/>
                <a:ea typeface="+mn-ea"/>
                <a:cs typeface="+mn-cs"/>
              </a:rPr>
              <a:t>Postgres</a:t>
            </a:r>
            <a:r>
              <a:rPr kumimoji="0" lang="ru-RU" sz="1800" b="0" i="1" u="none" strike="noStrike" kern="1200" cap="none" spc="0" normalizeH="0" baseline="0" noProof="0" dirty="0">
                <a:ln>
                  <a:noFill/>
                </a:ln>
                <a:solidFill>
                  <a:srgbClr val="2F5597"/>
                </a:solidFill>
                <a:effectLst/>
                <a:uLnTx/>
                <a:uFillTx/>
                <a:latin typeface="Calibri" panose="020F0502020204030204"/>
                <a:ea typeface="+mn-ea"/>
                <a:cs typeface="+mn-cs"/>
              </a:rPr>
              <a:t> Professional. </a:t>
            </a:r>
          </a:p>
        </p:txBody>
      </p:sp>
      <p:sp>
        <p:nvSpPr>
          <p:cNvPr id="17" name="TextBox 16">
            <a:extLst>
              <a:ext uri="{FF2B5EF4-FFF2-40B4-BE49-F238E27FC236}">
                <a16:creationId xmlns:a16="http://schemas.microsoft.com/office/drawing/2014/main" id="{B40282C6-237B-E9E3-96C0-2FAAE56BD346}"/>
              </a:ext>
            </a:extLst>
          </p:cNvPr>
          <p:cNvSpPr txBox="1"/>
          <p:nvPr/>
        </p:nvSpPr>
        <p:spPr>
          <a:xfrm>
            <a:off x="556950" y="2875360"/>
            <a:ext cx="61214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t>Специалисты </a:t>
            </a:r>
            <a:r>
              <a:rPr kumimoji="0" lang="ru-RU" sz="1800" b="0" i="0" u="none" strike="noStrike" kern="1200" cap="none" spc="0" normalizeH="0" baseline="0" noProof="0" dirty="0" err="1">
                <a:ln>
                  <a:noFill/>
                </a:ln>
                <a:solidFill>
                  <a:srgbClr val="2F5597"/>
                </a:solidFill>
                <a:effectLst/>
                <a:uLnTx/>
                <a:uFillTx/>
                <a:latin typeface="Calibri" panose="020F0502020204030204"/>
                <a:ea typeface="+mn-ea"/>
                <a:cs typeface="+mn-cs"/>
              </a:rPr>
              <a:t>Postgres</a:t>
            </a:r>
            <a:r>
              <a:rPr kumimoji="0" lang="ru-RU" sz="1800" b="0" i="0" u="none" strike="noStrike" kern="1200" cap="none" spc="0" normalizeH="0" baseline="0" noProof="0" dirty="0">
                <a:ln>
                  <a:noFill/>
                </a:ln>
                <a:solidFill>
                  <a:srgbClr val="2F5597"/>
                </a:solidFill>
                <a:effectLst/>
                <a:uLnTx/>
                <a:uFillTx/>
                <a:latin typeface="Calibri" panose="020F0502020204030204"/>
                <a:ea typeface="+mn-ea"/>
                <a:cs typeface="+mn-cs"/>
              </a:rPr>
              <a:t> Professional ежегодно отправляют в PostgreSQL 100+ патчей, 39 разработчиков нашей команды получат медали сообщества за работу над PostgreSQL 17.</a:t>
            </a:r>
          </a:p>
        </p:txBody>
      </p:sp>
    </p:spTree>
    <p:extLst>
      <p:ext uri="{BB962C8B-B14F-4D97-AF65-F5344CB8AC3E}">
        <p14:creationId xmlns:p14="http://schemas.microsoft.com/office/powerpoint/2010/main" val="23981110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FDE506A-75FE-E8A8-4357-6FEFCEB00868}"/>
            </a:ext>
          </a:extLst>
        </p:cNvPr>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B02880D2-C615-F71E-8151-075B385FAB18}"/>
              </a:ext>
            </a:extLst>
          </p:cNvPr>
          <p:cNvPicPr>
            <a:picLocks noChangeAspect="1"/>
          </p:cNvPicPr>
          <p:nvPr/>
        </p:nvPicPr>
        <p:blipFill>
          <a:blip r:embed="rId3"/>
          <a:srcRect/>
          <a:stretch/>
        </p:blipFill>
        <p:spPr>
          <a:xfrm>
            <a:off x="5521070" y="2624162"/>
            <a:ext cx="6670930" cy="4233838"/>
          </a:xfrm>
          <a:prstGeom prst="rect">
            <a:avLst/>
          </a:prstGeom>
        </p:spPr>
      </p:pic>
      <p:sp>
        <p:nvSpPr>
          <p:cNvPr id="9" name="Object8">
            <a:extLst>
              <a:ext uri="{FF2B5EF4-FFF2-40B4-BE49-F238E27FC236}">
                <a16:creationId xmlns:a16="http://schemas.microsoft.com/office/drawing/2014/main" id="{8E90AEA7-FDA4-46BD-1142-C086B1AE5BD5}"/>
              </a:ext>
            </a:extLst>
          </p:cNvPr>
          <p:cNvSpPr/>
          <p:nvPr/>
        </p:nvSpPr>
        <p:spPr>
          <a:xfrm>
            <a:off x="11791950" y="6438900"/>
            <a:ext cx="298450" cy="183573"/>
          </a:xfrm>
          <a:prstGeom prst="rect">
            <a:avLst/>
          </a:prstGeom>
          <a:noFill/>
          <a:ln/>
        </p:spPr>
        <p:txBody>
          <a:bodyPr wrap="square" lIns="0" tIns="0" rIns="0" bIns="0" rtlCol="0" anchor="t"/>
          <a:lstStyle/>
          <a:p>
            <a:pPr defTabSz="609630">
              <a:lnSpc>
                <a:spcPts val="1450"/>
              </a:lnSpc>
            </a:pPr>
            <a:endParaRPr lang="en-US" sz="1225" dirty="0">
              <a:solidFill>
                <a:prstClr val="black"/>
              </a:solidFill>
              <a:latin typeface="Calibri" panose="020F0502020204030204"/>
            </a:endParaRPr>
          </a:p>
        </p:txBody>
      </p:sp>
      <p:sp>
        <p:nvSpPr>
          <p:cNvPr id="4" name="Rectangle 2">
            <a:extLst>
              <a:ext uri="{FF2B5EF4-FFF2-40B4-BE49-F238E27FC236}">
                <a16:creationId xmlns:a16="http://schemas.microsoft.com/office/drawing/2014/main" id="{16642E0F-D39C-18A8-2306-1D2DB1C96313}"/>
              </a:ext>
            </a:extLst>
          </p:cNvPr>
          <p:cNvSpPr>
            <a:spLocks noChangeArrowheads="1"/>
          </p:cNvSpPr>
          <p:nvPr/>
        </p:nvSpPr>
        <p:spPr bwMode="auto">
          <a:xfrm>
            <a:off x="4758531" y="14617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1E77219E-2CF0-0EEA-88A0-A5A9F081ED8B}"/>
              </a:ext>
            </a:extLst>
          </p:cNvPr>
          <p:cNvSpPr>
            <a:spLocks noChangeArrowheads="1"/>
          </p:cNvSpPr>
          <p:nvPr/>
        </p:nvSpPr>
        <p:spPr bwMode="auto">
          <a:xfrm>
            <a:off x="5061527" y="14595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1695D831-295F-C263-2FF9-8FFD8269765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2">
            <a:extLst>
              <a:ext uri="{FF2B5EF4-FFF2-40B4-BE49-F238E27FC236}">
                <a16:creationId xmlns:a16="http://schemas.microsoft.com/office/drawing/2014/main" id="{6F35642C-BDD8-9238-AD1C-704A5A05FA7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7" name="Рисунок 6">
            <a:extLst>
              <a:ext uri="{FF2B5EF4-FFF2-40B4-BE49-F238E27FC236}">
                <a16:creationId xmlns:a16="http://schemas.microsoft.com/office/drawing/2014/main" id="{883678D1-D175-156D-7B4C-F84856714013}"/>
              </a:ext>
            </a:extLst>
          </p:cNvPr>
          <p:cNvPicPr>
            <a:picLocks noChangeAspect="1"/>
          </p:cNvPicPr>
          <p:nvPr/>
        </p:nvPicPr>
        <p:blipFill>
          <a:blip r:embed="rId4"/>
          <a:stretch>
            <a:fillRect/>
          </a:stretch>
        </p:blipFill>
        <p:spPr>
          <a:xfrm>
            <a:off x="1171677" y="0"/>
            <a:ext cx="9848645" cy="6858000"/>
          </a:xfrm>
          <a:prstGeom prst="rect">
            <a:avLst/>
          </a:prstGeom>
        </p:spPr>
      </p:pic>
    </p:spTree>
    <p:extLst>
      <p:ext uri="{BB962C8B-B14F-4D97-AF65-F5344CB8AC3E}">
        <p14:creationId xmlns:p14="http://schemas.microsoft.com/office/powerpoint/2010/main" val="28852279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8">
            <a:extLst>
              <a:ext uri="{FF2B5EF4-FFF2-40B4-BE49-F238E27FC236}">
                <a16:creationId xmlns:a16="http://schemas.microsoft.com/office/drawing/2014/main" id="{6FF1D5E9-B986-955C-07FF-EB9ED4A6852A}"/>
              </a:ext>
            </a:extLst>
          </p:cNvPr>
          <p:cNvSpPr/>
          <p:nvPr/>
        </p:nvSpPr>
        <p:spPr>
          <a:xfrm>
            <a:off x="-328613" y="3105150"/>
            <a:ext cx="12849225" cy="647700"/>
          </a:xfrm>
          <a:prstGeom prst="rect">
            <a:avLst/>
          </a:prstGeom>
          <a:noFill/>
          <a:ln/>
        </p:spPr>
        <p:txBody>
          <a:bodyPr wrap="square" lIns="0" tIns="0" rIns="0" bIns="0" rtlCol="0" anchor="t"/>
          <a:lstStyle/>
          <a:p>
            <a:pPr algn="ctr">
              <a:lnSpc>
                <a:spcPts val="5082"/>
              </a:lnSpc>
            </a:pPr>
            <a:r>
              <a:rPr lang="ru-RU" sz="4400" b="1" i="0" dirty="0">
                <a:solidFill>
                  <a:schemeClr val="accent1">
                    <a:lumMod val="75000"/>
                  </a:schemeClr>
                </a:solidFill>
                <a:latin typeface="SB Sans Display Semibold" panose="020B0703040504020204" pitchFamily="34" charset="0"/>
                <a:ea typeface="SB Sans Display Bold" pitchFamily="34" charset="-122"/>
                <a:cs typeface="SB Sans Display Semibold" panose="020B0703040504020204" pitchFamily="34" charset="0"/>
              </a:rPr>
              <a:t>Спасибо за внимание! </a:t>
            </a:r>
            <a:endParaRPr lang="en-US" sz="4400" dirty="0">
              <a:solidFill>
                <a:schemeClr val="accent1">
                  <a:lumMod val="75000"/>
                </a:schemeClr>
              </a:solidFill>
              <a:latin typeface="SB Sans Display Semibold" panose="020B0703040504020204" pitchFamily="34" charset="0"/>
              <a:cs typeface="SB Sans Display Semibold" panose="020B0703040504020204" pitchFamily="34" charset="0"/>
            </a:endParaRPr>
          </a:p>
        </p:txBody>
      </p:sp>
    </p:spTree>
    <p:extLst>
      <p:ext uri="{BB962C8B-B14F-4D97-AF65-F5344CB8AC3E}">
        <p14:creationId xmlns:p14="http://schemas.microsoft.com/office/powerpoint/2010/main" val="2045953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11694</TotalTime>
  <Words>5410</Words>
  <Application>Microsoft Office PowerPoint</Application>
  <PresentationFormat>Широкоэкранный</PresentationFormat>
  <Paragraphs>477</Paragraphs>
  <Slides>94</Slides>
  <Notes>92</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2</vt:i4>
      </vt:variant>
      <vt:variant>
        <vt:lpstr>Заголовки слайдов</vt:lpstr>
      </vt:variant>
      <vt:variant>
        <vt:i4>94</vt:i4>
      </vt:variant>
    </vt:vector>
  </HeadingPairs>
  <TitlesOfParts>
    <vt:vector size="108" baseType="lpstr">
      <vt:lpstr>-apple-system</vt:lpstr>
      <vt:lpstr>Aptos</vt:lpstr>
      <vt:lpstr>Arial</vt:lpstr>
      <vt:lpstr>Calibri</vt:lpstr>
      <vt:lpstr>Calibri Light</vt:lpstr>
      <vt:lpstr>Google Sans</vt:lpstr>
      <vt:lpstr>IBM Plex Sans</vt:lpstr>
      <vt:lpstr>SB Sans Display</vt:lpstr>
      <vt:lpstr>SB Sans Display Light</vt:lpstr>
      <vt:lpstr>SB Sans Display Semibold</vt:lpstr>
      <vt:lpstr>Times New Roman</vt:lpstr>
      <vt:lpstr>Wingdings</vt:lpstr>
      <vt:lpstr>Office Theme</vt:lpstr>
      <vt:lpstr>1_Тема Office</vt:lpstr>
      <vt:lpstr>Презентация PowerPoint</vt:lpstr>
      <vt:lpstr>Презентация PowerPoint</vt:lpstr>
      <vt:lpstr>Презентация PowerPoint</vt:lpstr>
      <vt:lpstr>Рекомендуемая литература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Дмитриевская Екатерина Александровна</dc:creator>
  <cp:lastModifiedBy>Алан Дзгоев</cp:lastModifiedBy>
  <cp:revision>390</cp:revision>
  <dcterms:created xsi:type="dcterms:W3CDTF">2022-07-17T12:44:21Z</dcterms:created>
  <dcterms:modified xsi:type="dcterms:W3CDTF">2025-02-13T21:49:32Z</dcterms:modified>
</cp:coreProperties>
</file>